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5" r:id="rId5"/>
    <p:sldId id="288" r:id="rId6"/>
    <p:sldId id="289" r:id="rId7"/>
    <p:sldId id="290" r:id="rId8"/>
    <p:sldId id="291" r:id="rId9"/>
    <p:sldId id="287" r:id="rId10"/>
    <p:sldId id="292" r:id="rId11"/>
    <p:sldId id="293" r:id="rId12"/>
    <p:sldId id="276" r:id="rId13"/>
    <p:sldId id="264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5" r:id="rId25"/>
    <p:sldId id="261" r:id="rId26"/>
    <p:sldId id="285" r:id="rId27"/>
    <p:sldId id="26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花花" initials="李花花" lastIdx="2" clrIdx="0">
    <p:extLst>
      <p:ext uri="{19B8F6BF-5375-455C-9EA6-DF929625EA0E}">
        <p15:presenceInfo xmlns:p15="http://schemas.microsoft.com/office/powerpoint/2012/main" userId="098d066b685591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66"/>
    <a:srgbClr val="80C688"/>
    <a:srgbClr val="996303"/>
    <a:srgbClr val="7BC25C"/>
    <a:srgbClr val="BDED68"/>
    <a:srgbClr val="2F812D"/>
    <a:srgbClr val="277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74" d="100"/>
          <a:sy n="74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110628-E83F-4E0F-B0CE-E182FA44EEF8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DD22D-4A2A-4163-9583-2898D47D6A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A27ED-71C2-4374-9DD5-1618B5BD479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687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376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4834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A27ED-71C2-4374-9DD5-1618B5BD479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167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6F59-AE1C-475B-8133-5465035C9A0A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654866"/>
      </p:ext>
    </p:extLst>
  </p:cSld>
  <p:clrMapOvr>
    <a:masterClrMapping/>
  </p:clrMapOvr>
  <p:transition spd="slow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6F59-AE1C-475B-8133-5465035C9A0A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962344"/>
      </p:ext>
    </p:extLst>
  </p:cSld>
  <p:clrMapOvr>
    <a:masterClrMapping/>
  </p:clrMapOvr>
  <p:transition spd="slow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6F59-AE1C-475B-8133-5465035C9A0A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625836"/>
      </p:ext>
    </p:extLst>
  </p:cSld>
  <p:clrMapOvr>
    <a:masterClrMapping/>
  </p:clrMapOvr>
  <p:transition spd="slow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473937"/>
      </p:ext>
    </p:extLst>
  </p:cSld>
  <p:clrMapOvr>
    <a:masterClrMapping/>
  </p:clrMapOvr>
  <p:transition spd="slow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77700"/>
      </p:ext>
    </p:extLst>
  </p:cSld>
  <p:clrMapOvr>
    <a:masterClrMapping/>
  </p:clrMapOvr>
  <p:transition spd="slow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6F59-AE1C-475B-8133-5465035C9A0A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664786"/>
      </p:ext>
    </p:extLst>
  </p:cSld>
  <p:clrMapOvr>
    <a:masterClrMapping/>
  </p:clrMapOvr>
  <p:transition spd="slow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6F59-AE1C-475B-8133-5465035C9A0A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948774"/>
      </p:ext>
    </p:extLst>
  </p:cSld>
  <p:clrMapOvr>
    <a:masterClrMapping/>
  </p:clrMapOvr>
  <p:transition spd="slow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6F59-AE1C-475B-8133-5465035C9A0A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567082"/>
      </p:ext>
    </p:extLst>
  </p:cSld>
  <p:clrMapOvr>
    <a:masterClrMapping/>
  </p:clrMapOvr>
  <p:transition spd="slow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6F59-AE1C-475B-8133-5465035C9A0A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264969"/>
      </p:ext>
    </p:extLst>
  </p:cSld>
  <p:clrMapOvr>
    <a:masterClrMapping/>
  </p:clrMapOvr>
  <p:transition spd="slow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6F59-AE1C-475B-8133-5465035C9A0A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061009"/>
      </p:ext>
    </p:extLst>
  </p:cSld>
  <p:clrMapOvr>
    <a:masterClrMapping/>
  </p:clrMapOvr>
  <p:transition spd="slow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6F59-AE1C-475B-8133-5465035C9A0A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511535"/>
      </p:ext>
    </p:extLst>
  </p:cSld>
  <p:clrMapOvr>
    <a:masterClrMapping/>
  </p:clrMapOvr>
  <p:transition spd="slow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6F59-AE1C-475B-8133-5465035C9A0A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201535"/>
      </p:ext>
    </p:extLst>
  </p:cSld>
  <p:clrMapOvr>
    <a:masterClrMapping/>
  </p:clrMapOvr>
  <p:transition spd="slow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6F59-AE1C-475B-8133-5465035C9A0A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203109"/>
      </p:ext>
    </p:extLst>
  </p:cSld>
  <p:clrMapOvr>
    <a:masterClrMapping/>
  </p:clrMapOvr>
  <p:transition spd="slow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D6F59-AE1C-475B-8133-5465035C9A0A}" type="datetimeFigureOut">
              <a:rPr lang="zh-CN" altLang="en-US" smtClean="0"/>
              <a:t>2017/11/22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8B02B-98E8-4ACF-8A18-9B66E5C8C5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018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5.jp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jpeg"/><Relationship Id="rId11" Type="http://schemas.openxmlformats.org/officeDocument/2006/relationships/image" Target="../media/image52.pn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.jpeg"/><Relationship Id="rId9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jpeg"/><Relationship Id="rId7" Type="http://schemas.openxmlformats.org/officeDocument/2006/relationships/slide" Target="slide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10" Type="http://schemas.openxmlformats.org/officeDocument/2006/relationships/image" Target="../media/image28.png"/><Relationship Id="rId4" Type="http://schemas.openxmlformats.org/officeDocument/2006/relationships/image" Target="../media/image23.jp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1364641" y="1589174"/>
            <a:ext cx="4897677" cy="98955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46476" y="1724724"/>
            <a:ext cx="4334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喵呜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1027381" y="2908748"/>
            <a:ext cx="6043709" cy="6384"/>
          </a:xfrm>
          <a:prstGeom prst="line">
            <a:avLst/>
          </a:prstGeom>
          <a:ln w="28575">
            <a:solidFill>
              <a:srgbClr val="92D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888" y="2083952"/>
            <a:ext cx="5162212" cy="461304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615569" y="3137500"/>
            <a:ext cx="2325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小组成员：</a:t>
            </a:r>
            <a:endParaRPr lang="en-US" altLang="zh-CN" sz="2000" dirty="0"/>
          </a:p>
          <a:p>
            <a:r>
              <a:rPr lang="zh-CN" altLang="en-US" sz="2000" dirty="0"/>
              <a:t>詹萍        李洁莹</a:t>
            </a:r>
            <a:endParaRPr lang="en-US" altLang="zh-CN" sz="2000" dirty="0"/>
          </a:p>
          <a:p>
            <a:r>
              <a:rPr lang="zh-CN" altLang="en-US" sz="2000" dirty="0"/>
              <a:t>陈玉淋    庞倩婷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54797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40077" y="450937"/>
            <a:ext cx="36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UI</a:t>
            </a:r>
            <a:r>
              <a:rPr lang="zh-CN" altLang="en-US" sz="24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亮点：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5" y="102203"/>
            <a:ext cx="809133" cy="8998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50" y="1382541"/>
            <a:ext cx="1626948" cy="17428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7" y="4774008"/>
            <a:ext cx="1998075" cy="17154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23B74BE-4776-4C33-9AA5-B217D6B2E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25" y="1002080"/>
            <a:ext cx="106394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40077" y="450937"/>
            <a:ext cx="36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UI</a:t>
            </a:r>
            <a:r>
              <a:rPr lang="zh-CN" altLang="en-US" sz="24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亮点：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5" y="102203"/>
            <a:ext cx="809133" cy="8998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DFC439A-443B-4BCB-935F-784FE4957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007" y="1091559"/>
            <a:ext cx="8893986" cy="546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7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245204" y="975921"/>
            <a:ext cx="2623806" cy="830996"/>
            <a:chOff x="388192" y="423306"/>
            <a:chExt cx="2623806" cy="830996"/>
          </a:xfrm>
        </p:grpSpPr>
        <p:sp>
          <p:nvSpPr>
            <p:cNvPr id="7" name="圆角矩形 6"/>
            <p:cNvSpPr/>
            <p:nvPr/>
          </p:nvSpPr>
          <p:spPr>
            <a:xfrm>
              <a:off x="388192" y="423306"/>
              <a:ext cx="2623806" cy="830996"/>
            </a:xfrm>
            <a:prstGeom prst="roundRect">
              <a:avLst/>
            </a:prstGeom>
            <a:solidFill>
              <a:srgbClr val="7BC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23564" y="479722"/>
              <a:ext cx="21530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2</a:t>
              </a:r>
              <a:endPara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991069" y="1714628"/>
            <a:ext cx="1321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2400" dirty="0">
              <a:solidFill>
                <a:srgbClr val="37609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5561853" y="4302008"/>
            <a:ext cx="6634894" cy="16173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651500" y="3163191"/>
            <a:ext cx="6540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UI</a:t>
            </a:r>
            <a:r>
              <a:rPr lang="zh-CN" altLang="en-US" sz="4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设计的工作量和难度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5460"/>
            <a:ext cx="5684762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890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/>
          <p:cNvSpPr txBox="1"/>
          <p:nvPr/>
        </p:nvSpPr>
        <p:spPr>
          <a:xfrm>
            <a:off x="1334067" y="414497"/>
            <a:ext cx="36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UI</a:t>
            </a:r>
            <a:r>
              <a:rPr lang="zh-CN" altLang="en-US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设计的工作量和难度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88" y="195390"/>
            <a:ext cx="809133" cy="899877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4445000" y="2108200"/>
            <a:ext cx="3175000" cy="3175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8" idx="1"/>
          </p:cNvCxnSpPr>
          <p:nvPr/>
        </p:nvCxnSpPr>
        <p:spPr>
          <a:xfrm flipH="1" flipV="1">
            <a:off x="4457135" y="1981200"/>
            <a:ext cx="452833" cy="591968"/>
          </a:xfrm>
          <a:prstGeom prst="line">
            <a:avLst/>
          </a:prstGeom>
          <a:ln w="254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3961444" y="1981200"/>
            <a:ext cx="495691" cy="0"/>
          </a:xfrm>
          <a:prstGeom prst="line">
            <a:avLst/>
          </a:prstGeom>
          <a:ln w="254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35301" y="4061921"/>
            <a:ext cx="3228391" cy="175432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</a:t>
            </a:r>
            <a:r>
              <a:rPr lang="zh-CN" altLang="en-US" b="1" dirty="0"/>
              <a:t>、加入自己设计的元素</a:t>
            </a:r>
            <a:endParaRPr lang="en-US" altLang="zh-CN" b="1" dirty="0"/>
          </a:p>
          <a:p>
            <a:r>
              <a:rPr lang="zh-CN" altLang="en-US" dirty="0"/>
              <a:t>我们希望能形成具有符合我们</a:t>
            </a:r>
            <a:r>
              <a:rPr lang="en-US" altLang="zh-CN" dirty="0"/>
              <a:t>app</a:t>
            </a:r>
            <a:r>
              <a:rPr lang="zh-CN" altLang="en-US" dirty="0"/>
              <a:t>主题的风格，所以我们会根据</a:t>
            </a:r>
            <a:r>
              <a:rPr lang="en-US" altLang="zh-CN" dirty="0"/>
              <a:t>app</a:t>
            </a:r>
            <a:r>
              <a:rPr lang="zh-CN" altLang="en-US" dirty="0"/>
              <a:t>的主题加入自己的设计，比如我们会有专门负责美工的成员进行设计。</a:t>
            </a:r>
          </a:p>
        </p:txBody>
      </p:sp>
      <p:cxnSp>
        <p:nvCxnSpPr>
          <p:cNvPr id="39" name="直接连接符 38"/>
          <p:cNvCxnSpPr/>
          <p:nvPr/>
        </p:nvCxnSpPr>
        <p:spPr>
          <a:xfrm flipH="1">
            <a:off x="4457135" y="4818232"/>
            <a:ext cx="511215" cy="618909"/>
          </a:xfrm>
          <a:prstGeom prst="line">
            <a:avLst/>
          </a:prstGeom>
          <a:ln w="254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3994800" y="5411717"/>
            <a:ext cx="508720" cy="47697"/>
          </a:xfrm>
          <a:prstGeom prst="line">
            <a:avLst/>
          </a:prstGeom>
          <a:ln w="254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08955" y="1223949"/>
            <a:ext cx="3245975" cy="203132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页面多</a:t>
            </a:r>
            <a:endParaRPr lang="en-US" altLang="zh-CN" b="1" dirty="0"/>
          </a:p>
          <a:p>
            <a:r>
              <a:rPr lang="en-US" altLang="zh-CN" dirty="0"/>
              <a:t>App</a:t>
            </a:r>
            <a:r>
              <a:rPr lang="zh-CN" altLang="en-US" dirty="0"/>
              <a:t>功能丰富，每个功能对应的页面加起来就很多，目前只做前端页面加起来就已经</a:t>
            </a:r>
            <a:r>
              <a:rPr lang="en-US" altLang="zh-CN" dirty="0"/>
              <a:t>18</a:t>
            </a:r>
            <a:r>
              <a:rPr lang="zh-CN" altLang="en-US" dirty="0"/>
              <a:t>个了，加上后期如果将这些功能展开，页面数量将会翻倍，具有很大的工作量。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210724" y="2882091"/>
            <a:ext cx="3245975" cy="147732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r>
              <a:rPr lang="zh-CN" altLang="en-US" b="1" dirty="0"/>
              <a:t>、动效多</a:t>
            </a:r>
            <a:r>
              <a:rPr lang="en-US" altLang="zh-CN" dirty="0"/>
              <a:t>         </a:t>
            </a:r>
          </a:p>
          <a:p>
            <a:r>
              <a:rPr lang="zh-CN" altLang="en-US" dirty="0"/>
              <a:t>因为我们的页面数量比较大，所以页面之间的切换也会比较多，需要做到的切换动效也是一个难度。</a:t>
            </a:r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7620000" y="3713944"/>
            <a:ext cx="495691" cy="0"/>
          </a:xfrm>
          <a:prstGeom prst="line">
            <a:avLst/>
          </a:prstGeom>
          <a:ln w="254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椭圆形标注 52"/>
          <p:cNvSpPr/>
          <p:nvPr/>
        </p:nvSpPr>
        <p:spPr>
          <a:xfrm>
            <a:off x="6203852" y="2681575"/>
            <a:ext cx="759656" cy="385182"/>
          </a:xfrm>
          <a:prstGeom prst="wedgeEllipseCallout">
            <a:avLst/>
          </a:prstGeom>
          <a:noFill/>
          <a:ln>
            <a:solidFill>
              <a:srgbClr val="996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6304175" y="2697425"/>
            <a:ext cx="59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喵</a:t>
            </a:r>
            <a:r>
              <a:rPr lang="en-US" altLang="zh-CN" dirty="0"/>
              <a:t>~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1653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245204" y="975921"/>
            <a:ext cx="2623806" cy="830996"/>
            <a:chOff x="388192" y="423306"/>
            <a:chExt cx="2623806" cy="830996"/>
          </a:xfrm>
        </p:grpSpPr>
        <p:sp>
          <p:nvSpPr>
            <p:cNvPr id="7" name="圆角矩形 6"/>
            <p:cNvSpPr/>
            <p:nvPr/>
          </p:nvSpPr>
          <p:spPr>
            <a:xfrm>
              <a:off x="388192" y="423306"/>
              <a:ext cx="2623806" cy="830996"/>
            </a:xfrm>
            <a:prstGeom prst="roundRect">
              <a:avLst/>
            </a:prstGeom>
            <a:solidFill>
              <a:srgbClr val="7BC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23564" y="479722"/>
              <a:ext cx="21530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3</a:t>
              </a:r>
              <a:endPara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991069" y="1714628"/>
            <a:ext cx="1321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2400" dirty="0">
              <a:solidFill>
                <a:srgbClr val="37609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5561853" y="4302008"/>
            <a:ext cx="6634894" cy="16173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255351" y="3096497"/>
            <a:ext cx="5247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UI</a:t>
            </a:r>
            <a:r>
              <a:rPr lang="zh-CN" altLang="en-US" sz="4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的交互性和易用性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5460"/>
            <a:ext cx="5684762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175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7371272" y="3775662"/>
            <a:ext cx="24272" cy="236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21599"/>
                </a:moveTo>
                <a:cubicBezTo>
                  <a:pt x="16769" y="21599"/>
                  <a:pt x="21600" y="16769"/>
                  <a:pt x="21600" y="10800"/>
                </a:cubicBezTo>
                <a:cubicBezTo>
                  <a:pt x="21600" y="4830"/>
                  <a:pt x="16769" y="0"/>
                  <a:pt x="10800" y="0"/>
                </a:cubicBezTo>
                <a:cubicBezTo>
                  <a:pt x="4830" y="0"/>
                  <a:pt x="0" y="4830"/>
                  <a:pt x="0" y="10800"/>
                </a:cubicBezTo>
                <a:cubicBezTo>
                  <a:pt x="0" y="16769"/>
                  <a:pt x="4830" y="21599"/>
                  <a:pt x="108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18" name="Group 30出自【趣你的PPT】(微信:qunideppt)：最优质的PPT资源库"/>
          <p:cNvGrpSpPr/>
          <p:nvPr/>
        </p:nvGrpSpPr>
        <p:grpSpPr>
          <a:xfrm>
            <a:off x="4917557" y="3578521"/>
            <a:ext cx="119392" cy="265014"/>
            <a:chOff x="8375650" y="2649538"/>
            <a:chExt cx="144463" cy="320670"/>
          </a:xfrm>
          <a:solidFill>
            <a:schemeClr val="bg1"/>
          </a:solidFill>
        </p:grpSpPr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75650" y="2896389"/>
              <a:ext cx="70644" cy="73819"/>
            </a:xfrm>
            <a:custGeom>
              <a:avLst/>
              <a:gdLst>
                <a:gd name="T0" fmla="+- 0 10791 197"/>
                <a:gd name="T1" fmla="*/ T0 w 21188"/>
                <a:gd name="T2" fmla="+- 0 10794 193"/>
                <a:gd name="T3" fmla="*/ 10794 h 21203"/>
                <a:gd name="T4" fmla="+- 0 10791 197"/>
                <a:gd name="T5" fmla="*/ T4 w 21188"/>
                <a:gd name="T6" fmla="+- 0 10794 193"/>
                <a:gd name="T7" fmla="*/ 10794 h 21203"/>
                <a:gd name="T8" fmla="+- 0 10791 197"/>
                <a:gd name="T9" fmla="*/ T8 w 21188"/>
                <a:gd name="T10" fmla="+- 0 10794 193"/>
                <a:gd name="T11" fmla="*/ 10794 h 21203"/>
                <a:gd name="T12" fmla="+- 0 10791 197"/>
                <a:gd name="T13" fmla="*/ T12 w 21188"/>
                <a:gd name="T14" fmla="+- 0 10794 193"/>
                <a:gd name="T15" fmla="*/ 10794 h 212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8" h="21203">
                  <a:moveTo>
                    <a:pt x="17615" y="468"/>
                  </a:moveTo>
                  <a:lnTo>
                    <a:pt x="17606" y="468"/>
                  </a:lnTo>
                  <a:cubicBezTo>
                    <a:pt x="14870" y="2476"/>
                    <a:pt x="12200" y="4590"/>
                    <a:pt x="9727" y="6958"/>
                  </a:cubicBezTo>
                  <a:cubicBezTo>
                    <a:pt x="7348" y="9227"/>
                    <a:pt x="5200" y="11619"/>
                    <a:pt x="3329" y="14060"/>
                  </a:cubicBezTo>
                  <a:lnTo>
                    <a:pt x="341" y="17962"/>
                  </a:lnTo>
                  <a:lnTo>
                    <a:pt x="350" y="17970"/>
                  </a:lnTo>
                  <a:cubicBezTo>
                    <a:pt x="-197" y="18786"/>
                    <a:pt x="-106" y="19880"/>
                    <a:pt x="638" y="20590"/>
                  </a:cubicBezTo>
                  <a:cubicBezTo>
                    <a:pt x="1491" y="21407"/>
                    <a:pt x="2889" y="21407"/>
                    <a:pt x="3746" y="20590"/>
                  </a:cubicBezTo>
                  <a:cubicBezTo>
                    <a:pt x="3877" y="20460"/>
                    <a:pt x="3984" y="20321"/>
                    <a:pt x="4069" y="20174"/>
                  </a:cubicBezTo>
                  <a:lnTo>
                    <a:pt x="6867" y="16517"/>
                  </a:lnTo>
                  <a:cubicBezTo>
                    <a:pt x="8601" y="14255"/>
                    <a:pt x="10606" y="12027"/>
                    <a:pt x="12824" y="9913"/>
                  </a:cubicBezTo>
                  <a:cubicBezTo>
                    <a:pt x="15281" y="7570"/>
                    <a:pt x="17557" y="5758"/>
                    <a:pt x="20329" y="3749"/>
                  </a:cubicBezTo>
                  <a:lnTo>
                    <a:pt x="20321" y="3741"/>
                  </a:lnTo>
                  <a:cubicBezTo>
                    <a:pt x="20400" y="3684"/>
                    <a:pt x="20473" y="3635"/>
                    <a:pt x="20543" y="3570"/>
                  </a:cubicBezTo>
                  <a:cubicBezTo>
                    <a:pt x="21402" y="2753"/>
                    <a:pt x="21402" y="1427"/>
                    <a:pt x="20543" y="606"/>
                  </a:cubicBezTo>
                  <a:cubicBezTo>
                    <a:pt x="19742" y="-161"/>
                    <a:pt x="18472" y="-193"/>
                    <a:pt x="17615" y="46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48675" y="2649538"/>
              <a:ext cx="71438" cy="74613"/>
            </a:xfrm>
            <a:custGeom>
              <a:avLst/>
              <a:gdLst>
                <a:gd name="T0" fmla="+- 0 10803 213"/>
                <a:gd name="T1" fmla="*/ T0 w 21180"/>
                <a:gd name="T2" fmla="+- 0 10801 203"/>
                <a:gd name="T3" fmla="*/ 10801 h 21196"/>
                <a:gd name="T4" fmla="+- 0 10803 213"/>
                <a:gd name="T5" fmla="*/ T4 w 21180"/>
                <a:gd name="T6" fmla="+- 0 10801 203"/>
                <a:gd name="T7" fmla="*/ 10801 h 21196"/>
                <a:gd name="T8" fmla="+- 0 10803 213"/>
                <a:gd name="T9" fmla="*/ T8 w 21180"/>
                <a:gd name="T10" fmla="+- 0 10801 203"/>
                <a:gd name="T11" fmla="*/ 10801 h 21196"/>
                <a:gd name="T12" fmla="+- 0 10803 213"/>
                <a:gd name="T13" fmla="*/ T12 w 21180"/>
                <a:gd name="T14" fmla="+- 0 10801 203"/>
                <a:gd name="T15" fmla="*/ 10801 h 211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0" h="21196">
                  <a:moveTo>
                    <a:pt x="8372" y="11356"/>
                  </a:moveTo>
                  <a:cubicBezTo>
                    <a:pt x="6122" y="13508"/>
                    <a:pt x="3675" y="15444"/>
                    <a:pt x="1144" y="17292"/>
                  </a:cubicBezTo>
                  <a:cubicBezTo>
                    <a:pt x="963" y="17388"/>
                    <a:pt x="786" y="17493"/>
                    <a:pt x="637" y="17645"/>
                  </a:cubicBezTo>
                  <a:cubicBezTo>
                    <a:pt x="-213" y="18457"/>
                    <a:pt x="-213" y="19774"/>
                    <a:pt x="637" y="20585"/>
                  </a:cubicBezTo>
                  <a:cubicBezTo>
                    <a:pt x="1464" y="21380"/>
                    <a:pt x="2796" y="21397"/>
                    <a:pt x="3652" y="20641"/>
                  </a:cubicBezTo>
                  <a:lnTo>
                    <a:pt x="3665" y="20649"/>
                  </a:lnTo>
                  <a:cubicBezTo>
                    <a:pt x="6364" y="18673"/>
                    <a:pt x="8988" y="16581"/>
                    <a:pt x="11419" y="14263"/>
                  </a:cubicBezTo>
                  <a:cubicBezTo>
                    <a:pt x="13759" y="12030"/>
                    <a:pt x="15873" y="9685"/>
                    <a:pt x="17715" y="7283"/>
                  </a:cubicBezTo>
                  <a:lnTo>
                    <a:pt x="20663" y="3427"/>
                  </a:lnTo>
                  <a:lnTo>
                    <a:pt x="20654" y="3419"/>
                  </a:lnTo>
                  <a:cubicBezTo>
                    <a:pt x="21386" y="2600"/>
                    <a:pt x="21357" y="1379"/>
                    <a:pt x="20541" y="608"/>
                  </a:cubicBezTo>
                  <a:cubicBezTo>
                    <a:pt x="19697" y="-203"/>
                    <a:pt x="18323" y="-203"/>
                    <a:pt x="17468" y="608"/>
                  </a:cubicBezTo>
                  <a:cubicBezTo>
                    <a:pt x="17313" y="760"/>
                    <a:pt x="17197" y="937"/>
                    <a:pt x="17094" y="1114"/>
                  </a:cubicBezTo>
                  <a:lnTo>
                    <a:pt x="14228" y="4857"/>
                  </a:lnTo>
                  <a:cubicBezTo>
                    <a:pt x="12526" y="7090"/>
                    <a:pt x="10552" y="9275"/>
                    <a:pt x="8372" y="113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5503948" y="2608159"/>
            <a:ext cx="53792" cy="5379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200" y="0"/>
                </a:moveTo>
                <a:cubicBezTo>
                  <a:pt x="8596" y="0"/>
                  <a:pt x="0" y="8596"/>
                  <a:pt x="0" y="19195"/>
                </a:cubicBezTo>
                <a:lnTo>
                  <a:pt x="0" y="19199"/>
                </a:lnTo>
                <a:cubicBezTo>
                  <a:pt x="0" y="20524"/>
                  <a:pt x="1068" y="21599"/>
                  <a:pt x="2400" y="21599"/>
                </a:cubicBezTo>
                <a:cubicBezTo>
                  <a:pt x="3721" y="21599"/>
                  <a:pt x="4800" y="20524"/>
                  <a:pt x="4800" y="19199"/>
                </a:cubicBezTo>
                <a:lnTo>
                  <a:pt x="4800" y="19195"/>
                </a:lnTo>
                <a:cubicBezTo>
                  <a:pt x="4800" y="11247"/>
                  <a:pt x="11240" y="4799"/>
                  <a:pt x="19200" y="4799"/>
                </a:cubicBezTo>
                <a:cubicBezTo>
                  <a:pt x="20521" y="4799"/>
                  <a:pt x="21600" y="3724"/>
                  <a:pt x="21600" y="2399"/>
                </a:cubicBezTo>
                <a:cubicBezTo>
                  <a:pt x="21600" y="1075"/>
                  <a:pt x="20521" y="0"/>
                  <a:pt x="192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E0BAB39-26DD-433B-AA3A-FDE6658C7FF6}"/>
              </a:ext>
            </a:extLst>
          </p:cNvPr>
          <p:cNvGrpSpPr/>
          <p:nvPr/>
        </p:nvGrpSpPr>
        <p:grpSpPr>
          <a:xfrm>
            <a:off x="-545470" y="1964579"/>
            <a:ext cx="4625348" cy="3010990"/>
            <a:chOff x="-545470" y="1638903"/>
            <a:chExt cx="4625348" cy="3010990"/>
          </a:xfrm>
        </p:grpSpPr>
        <p:grpSp>
          <p:nvGrpSpPr>
            <p:cNvPr id="48" name="Group 54出自【趣你的PPT】(微信:qunideppt)：最优质的PPT资源库"/>
            <p:cNvGrpSpPr/>
            <p:nvPr/>
          </p:nvGrpSpPr>
          <p:grpSpPr>
            <a:xfrm>
              <a:off x="734773" y="3588315"/>
              <a:ext cx="277647" cy="276819"/>
              <a:chOff x="2138511" y="2464802"/>
              <a:chExt cx="354012" cy="352956"/>
            </a:xfrm>
            <a:solidFill>
              <a:schemeClr val="accent1"/>
            </a:solidFill>
          </p:grpSpPr>
          <p:sp>
            <p:nvSpPr>
              <p:cNvPr id="4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3" name="出自【趣你的PPT】(微信:qunideppt)：最优质的PPT资源库"/>
            <p:cNvSpPr txBox="1"/>
            <p:nvPr/>
          </p:nvSpPr>
          <p:spPr>
            <a:xfrm>
              <a:off x="953913" y="3495891"/>
              <a:ext cx="1609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简约设计 </a:t>
              </a:r>
              <a:endParaRPr lang="id-ID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grpSp>
          <p:nvGrpSpPr>
            <p:cNvPr id="55" name="Group 61出自【趣你的PPT】(微信:qunideppt)：最优质的PPT资源库"/>
            <p:cNvGrpSpPr/>
            <p:nvPr/>
          </p:nvGrpSpPr>
          <p:grpSpPr>
            <a:xfrm flipH="1">
              <a:off x="749442" y="1705612"/>
              <a:ext cx="277647" cy="276819"/>
              <a:chOff x="2138511" y="2464802"/>
              <a:chExt cx="354012" cy="352956"/>
            </a:xfrm>
            <a:solidFill>
              <a:schemeClr val="accent1"/>
            </a:solidFill>
          </p:grpSpPr>
          <p:sp>
            <p:nvSpPr>
              <p:cNvPr id="5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8" name="Group 64出自【趣你的PPT】(微信:qunideppt)：最优质的PPT资源库"/>
            <p:cNvGrpSpPr/>
            <p:nvPr/>
          </p:nvGrpSpPr>
          <p:grpSpPr>
            <a:xfrm flipH="1">
              <a:off x="749441" y="2966602"/>
              <a:ext cx="277647" cy="276819"/>
              <a:chOff x="2138511" y="2464802"/>
              <a:chExt cx="354012" cy="352956"/>
            </a:xfrm>
            <a:solidFill>
              <a:schemeClr val="accent1"/>
            </a:solidFill>
          </p:grpSpPr>
          <p:sp>
            <p:nvSpPr>
              <p:cNvPr id="5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1" name="出自【趣你的PPT】(微信:qunideppt)：最优质的PPT资源库"/>
            <p:cNvSpPr txBox="1"/>
            <p:nvPr/>
          </p:nvSpPr>
          <p:spPr>
            <a:xfrm flipH="1">
              <a:off x="62406" y="1638903"/>
              <a:ext cx="2465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输入设计</a:t>
              </a:r>
              <a:endParaRPr lang="id-ID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63" name="出自【趣你的PPT】(微信:qunideppt)：最优质的PPT资源库"/>
            <p:cNvSpPr txBox="1"/>
            <p:nvPr/>
          </p:nvSpPr>
          <p:spPr>
            <a:xfrm flipH="1">
              <a:off x="-545470" y="2884051"/>
              <a:ext cx="4625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操作流程流畅性设计</a:t>
              </a:r>
              <a:endParaRPr lang="id-ID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grpSp>
          <p:nvGrpSpPr>
            <p:cNvPr id="65" name="Group 71出自【趣你的PPT】(微信:qunideppt)：最优质的PPT资源库"/>
            <p:cNvGrpSpPr/>
            <p:nvPr/>
          </p:nvGrpSpPr>
          <p:grpSpPr>
            <a:xfrm>
              <a:off x="749442" y="2331340"/>
              <a:ext cx="277647" cy="276819"/>
              <a:chOff x="2138511" y="2464802"/>
              <a:chExt cx="354012" cy="352956"/>
            </a:xfrm>
            <a:solidFill>
              <a:schemeClr val="accent1"/>
            </a:solidFill>
          </p:grpSpPr>
          <p:sp>
            <p:nvSpPr>
              <p:cNvPr id="6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8" name="出自【趣你的PPT】(微信:qunideppt)：最优质的PPT资源库"/>
            <p:cNvSpPr txBox="1"/>
            <p:nvPr/>
          </p:nvSpPr>
          <p:spPr>
            <a:xfrm>
              <a:off x="1154009" y="228735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提示设计</a:t>
              </a:r>
              <a:endParaRPr lang="id-ID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5096EAFD-F161-4C33-94F9-96CB91479F44}"/>
                </a:ext>
              </a:extLst>
            </p:cNvPr>
            <p:cNvGrpSpPr/>
            <p:nvPr/>
          </p:nvGrpSpPr>
          <p:grpSpPr>
            <a:xfrm>
              <a:off x="728995" y="4188228"/>
              <a:ext cx="2108142" cy="461665"/>
              <a:chOff x="749441" y="4816196"/>
              <a:chExt cx="2108142" cy="461665"/>
            </a:xfrm>
          </p:grpSpPr>
          <p:sp>
            <p:nvSpPr>
              <p:cNvPr id="51" name="出自【趣你的PPT】(微信:qunideppt)：最优质的PPT资源库"/>
              <p:cNvSpPr txBox="1"/>
              <p:nvPr/>
            </p:nvSpPr>
            <p:spPr>
              <a:xfrm>
                <a:off x="1134033" y="4816196"/>
                <a:ext cx="17235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2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情感化设计</a:t>
                </a:r>
                <a:endParaRPr lang="id-ID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endParaRPr>
              </a:p>
            </p:txBody>
          </p:sp>
          <p:grpSp>
            <p:nvGrpSpPr>
              <p:cNvPr id="70" name="Group 76出自【趣你的PPT】(微信:qunideppt)：最优质的PPT资源库"/>
              <p:cNvGrpSpPr/>
              <p:nvPr/>
            </p:nvGrpSpPr>
            <p:grpSpPr>
              <a:xfrm flipH="1">
                <a:off x="749441" y="4908620"/>
                <a:ext cx="277647" cy="276819"/>
                <a:chOff x="2138511" y="2464802"/>
                <a:chExt cx="354012" cy="352956"/>
              </a:xfrm>
              <a:solidFill>
                <a:schemeClr val="accent1"/>
              </a:solidFill>
            </p:grpSpPr>
            <p:sp>
              <p:nvSpPr>
                <p:cNvPr id="71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2229830" y="2555417"/>
                  <a:ext cx="171376" cy="171727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r"/>
                  <a:endParaRPr lang="id-ID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2138511" y="2464802"/>
                  <a:ext cx="354012" cy="352956"/>
                </a:xfrm>
                <a:custGeom>
                  <a:avLst/>
                  <a:gdLst>
                    <a:gd name="T0" fmla="*/ 212 w 423"/>
                    <a:gd name="T1" fmla="*/ 0 h 424"/>
                    <a:gd name="T2" fmla="*/ 0 w 423"/>
                    <a:gd name="T3" fmla="*/ 212 h 424"/>
                    <a:gd name="T4" fmla="*/ 212 w 423"/>
                    <a:gd name="T5" fmla="*/ 424 h 424"/>
                    <a:gd name="T6" fmla="*/ 423 w 423"/>
                    <a:gd name="T7" fmla="*/ 212 h 424"/>
                    <a:gd name="T8" fmla="*/ 212 w 423"/>
                    <a:gd name="T9" fmla="*/ 0 h 424"/>
                    <a:gd name="T10" fmla="*/ 212 w 423"/>
                    <a:gd name="T11" fmla="*/ 386 h 424"/>
                    <a:gd name="T12" fmla="*/ 38 w 423"/>
                    <a:gd name="T13" fmla="*/ 212 h 424"/>
                    <a:gd name="T14" fmla="*/ 212 w 423"/>
                    <a:gd name="T15" fmla="*/ 38 h 424"/>
                    <a:gd name="T16" fmla="*/ 386 w 423"/>
                    <a:gd name="T17" fmla="*/ 212 h 424"/>
                    <a:gd name="T18" fmla="*/ 212 w 423"/>
                    <a:gd name="T19" fmla="*/ 386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3" h="424">
                      <a:moveTo>
                        <a:pt x="212" y="0"/>
                      </a:moveTo>
                      <a:cubicBezTo>
                        <a:pt x="95" y="0"/>
                        <a:pt x="0" y="95"/>
                        <a:pt x="0" y="212"/>
                      </a:cubicBezTo>
                      <a:cubicBezTo>
                        <a:pt x="0" y="329"/>
                        <a:pt x="95" y="424"/>
                        <a:pt x="212" y="424"/>
                      </a:cubicBezTo>
                      <a:cubicBezTo>
                        <a:pt x="329" y="424"/>
                        <a:pt x="423" y="329"/>
                        <a:pt x="423" y="212"/>
                      </a:cubicBezTo>
                      <a:cubicBezTo>
                        <a:pt x="423" y="95"/>
                        <a:pt x="329" y="0"/>
                        <a:pt x="212" y="0"/>
                      </a:cubicBezTo>
                      <a:close/>
                      <a:moveTo>
                        <a:pt x="212" y="386"/>
                      </a:moveTo>
                      <a:cubicBezTo>
                        <a:pt x="116" y="386"/>
                        <a:pt x="38" y="308"/>
                        <a:pt x="38" y="212"/>
                      </a:cubicBezTo>
                      <a:cubicBezTo>
                        <a:pt x="38" y="116"/>
                        <a:pt x="116" y="38"/>
                        <a:pt x="212" y="38"/>
                      </a:cubicBezTo>
                      <a:cubicBezTo>
                        <a:pt x="308" y="38"/>
                        <a:pt x="386" y="116"/>
                        <a:pt x="386" y="212"/>
                      </a:cubicBezTo>
                      <a:cubicBezTo>
                        <a:pt x="386" y="308"/>
                        <a:pt x="308" y="386"/>
                        <a:pt x="212" y="3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r"/>
                  <a:endParaRPr lang="id-ID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cxnSp>
        <p:nvCxnSpPr>
          <p:cNvPr id="77" name="直接连接符 76"/>
          <p:cNvCxnSpPr/>
          <p:nvPr/>
        </p:nvCxnSpPr>
        <p:spPr>
          <a:xfrm>
            <a:off x="1178504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图片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76" y="185664"/>
            <a:ext cx="809133" cy="899877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1278713" y="450937"/>
            <a:ext cx="36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UI</a:t>
            </a:r>
            <a:r>
              <a:rPr lang="zh-CN" altLang="en-US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的交互性和易用性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7C4A260-6834-4597-B04E-34F2F876160D}"/>
              </a:ext>
            </a:extLst>
          </p:cNvPr>
          <p:cNvGrpSpPr/>
          <p:nvPr/>
        </p:nvGrpSpPr>
        <p:grpSpPr>
          <a:xfrm>
            <a:off x="4661138" y="2456610"/>
            <a:ext cx="2445711" cy="2449537"/>
            <a:chOff x="4442764" y="2031927"/>
            <a:chExt cx="3276600" cy="3281726"/>
          </a:xfrm>
        </p:grpSpPr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68037" y="3055491"/>
              <a:ext cx="1216657" cy="121751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BEA300B-4357-480A-BE68-BB3053A8C446}"/>
                </a:ext>
              </a:extLst>
            </p:cNvPr>
            <p:cNvGrpSpPr/>
            <p:nvPr/>
          </p:nvGrpSpPr>
          <p:grpSpPr>
            <a:xfrm>
              <a:off x="4442764" y="2031927"/>
              <a:ext cx="3276600" cy="3281726"/>
              <a:chOff x="4442764" y="2031927"/>
              <a:chExt cx="3276600" cy="3281726"/>
            </a:xfrm>
          </p:grpSpPr>
          <p:sp>
            <p:nvSpPr>
              <p:cNvPr id="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132755" y="2038762"/>
                <a:ext cx="1349942" cy="1221783"/>
              </a:xfrm>
              <a:custGeom>
                <a:avLst/>
                <a:gdLst>
                  <a:gd name="T0" fmla="*/ 517 w 995"/>
                  <a:gd name="T1" fmla="*/ 834 h 900"/>
                  <a:gd name="T2" fmla="*/ 905 w 995"/>
                  <a:gd name="T3" fmla="*/ 604 h 900"/>
                  <a:gd name="T4" fmla="*/ 831 w 995"/>
                  <a:gd name="T5" fmla="*/ 395 h 900"/>
                  <a:gd name="T6" fmla="*/ 147 w 995"/>
                  <a:gd name="T7" fmla="*/ 26 h 900"/>
                  <a:gd name="T8" fmla="*/ 3 w 995"/>
                  <a:gd name="T9" fmla="*/ 96 h 900"/>
                  <a:gd name="T10" fmla="*/ 9 w 995"/>
                  <a:gd name="T11" fmla="*/ 576 h 900"/>
                  <a:gd name="T12" fmla="*/ 68 w 995"/>
                  <a:gd name="T13" fmla="*/ 670 h 900"/>
                  <a:gd name="T14" fmla="*/ 328 w 995"/>
                  <a:gd name="T15" fmla="*/ 804 h 900"/>
                  <a:gd name="T16" fmla="*/ 517 w 995"/>
                  <a:gd name="T17" fmla="*/ 834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5" h="900">
                    <a:moveTo>
                      <a:pt x="517" y="834"/>
                    </a:moveTo>
                    <a:cubicBezTo>
                      <a:pt x="579" y="796"/>
                      <a:pt x="905" y="604"/>
                      <a:pt x="905" y="604"/>
                    </a:cubicBezTo>
                    <a:cubicBezTo>
                      <a:pt x="905" y="604"/>
                      <a:pt x="995" y="568"/>
                      <a:pt x="831" y="395"/>
                    </a:cubicBezTo>
                    <a:cubicBezTo>
                      <a:pt x="669" y="223"/>
                      <a:pt x="442" y="70"/>
                      <a:pt x="147" y="26"/>
                    </a:cubicBezTo>
                    <a:cubicBezTo>
                      <a:pt x="108" y="21"/>
                      <a:pt x="0" y="0"/>
                      <a:pt x="3" y="96"/>
                    </a:cubicBezTo>
                    <a:cubicBezTo>
                      <a:pt x="6" y="192"/>
                      <a:pt x="9" y="576"/>
                      <a:pt x="9" y="576"/>
                    </a:cubicBezTo>
                    <a:cubicBezTo>
                      <a:pt x="9" y="576"/>
                      <a:pt x="8" y="649"/>
                      <a:pt x="68" y="670"/>
                    </a:cubicBezTo>
                    <a:cubicBezTo>
                      <a:pt x="128" y="692"/>
                      <a:pt x="253" y="737"/>
                      <a:pt x="328" y="804"/>
                    </a:cubicBezTo>
                    <a:cubicBezTo>
                      <a:pt x="396" y="865"/>
                      <a:pt x="411" y="900"/>
                      <a:pt x="517" y="834"/>
                    </a:cubicBezTo>
                    <a:close/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123357" y="4085035"/>
                <a:ext cx="1339689" cy="1228618"/>
              </a:xfrm>
              <a:custGeom>
                <a:avLst/>
                <a:gdLst>
                  <a:gd name="T0" fmla="*/ 7 w 987"/>
                  <a:gd name="T1" fmla="*/ 357 h 905"/>
                  <a:gd name="T2" fmla="*/ 23 w 987"/>
                  <a:gd name="T3" fmla="*/ 808 h 905"/>
                  <a:gd name="T4" fmla="*/ 242 w 987"/>
                  <a:gd name="T5" fmla="*/ 844 h 905"/>
                  <a:gd name="T6" fmla="*/ 894 w 987"/>
                  <a:gd name="T7" fmla="*/ 420 h 905"/>
                  <a:gd name="T8" fmla="*/ 901 w 987"/>
                  <a:gd name="T9" fmla="*/ 261 h 905"/>
                  <a:gd name="T10" fmla="*/ 477 w 987"/>
                  <a:gd name="T11" fmla="*/ 36 h 905"/>
                  <a:gd name="T12" fmla="*/ 366 w 987"/>
                  <a:gd name="T13" fmla="*/ 43 h 905"/>
                  <a:gd name="T14" fmla="*/ 124 w 987"/>
                  <a:gd name="T15" fmla="*/ 206 h 905"/>
                  <a:gd name="T16" fmla="*/ 7 w 987"/>
                  <a:gd name="T17" fmla="*/ 357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7" h="905">
                    <a:moveTo>
                      <a:pt x="7" y="357"/>
                    </a:moveTo>
                    <a:cubicBezTo>
                      <a:pt x="11" y="430"/>
                      <a:pt x="23" y="808"/>
                      <a:pt x="23" y="808"/>
                    </a:cubicBezTo>
                    <a:cubicBezTo>
                      <a:pt x="23" y="808"/>
                      <a:pt x="11" y="905"/>
                      <a:pt x="242" y="844"/>
                    </a:cubicBezTo>
                    <a:cubicBezTo>
                      <a:pt x="470" y="783"/>
                      <a:pt x="714" y="658"/>
                      <a:pt x="894" y="420"/>
                    </a:cubicBezTo>
                    <a:cubicBezTo>
                      <a:pt x="917" y="389"/>
                      <a:pt x="987" y="304"/>
                      <a:pt x="901" y="261"/>
                    </a:cubicBezTo>
                    <a:cubicBezTo>
                      <a:pt x="815" y="217"/>
                      <a:pt x="477" y="36"/>
                      <a:pt x="477" y="36"/>
                    </a:cubicBezTo>
                    <a:cubicBezTo>
                      <a:pt x="477" y="36"/>
                      <a:pt x="413" y="0"/>
                      <a:pt x="366" y="43"/>
                    </a:cubicBezTo>
                    <a:cubicBezTo>
                      <a:pt x="318" y="85"/>
                      <a:pt x="219" y="173"/>
                      <a:pt x="124" y="206"/>
                    </a:cubicBezTo>
                    <a:cubicBezTo>
                      <a:pt x="38" y="237"/>
                      <a:pt x="0" y="232"/>
                      <a:pt x="7" y="357"/>
                    </a:cubicBezTo>
                    <a:close/>
                  </a:path>
                </a:pathLst>
              </a:cu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727413" y="2878631"/>
                <a:ext cx="991951" cy="1555851"/>
              </a:xfrm>
              <a:custGeom>
                <a:avLst/>
                <a:gdLst>
                  <a:gd name="T0" fmla="*/ 111 w 731"/>
                  <a:gd name="T1" fmla="*/ 870 h 1146"/>
                  <a:gd name="T2" fmla="*/ 507 w 731"/>
                  <a:gd name="T3" fmla="*/ 1086 h 1146"/>
                  <a:gd name="T4" fmla="*/ 649 w 731"/>
                  <a:gd name="T5" fmla="*/ 917 h 1146"/>
                  <a:gd name="T6" fmla="*/ 617 w 731"/>
                  <a:gd name="T7" fmla="*/ 140 h 1146"/>
                  <a:gd name="T8" fmla="*/ 484 w 731"/>
                  <a:gd name="T9" fmla="*/ 52 h 1146"/>
                  <a:gd name="T10" fmla="*/ 75 w 731"/>
                  <a:gd name="T11" fmla="*/ 302 h 1146"/>
                  <a:gd name="T12" fmla="*/ 23 w 731"/>
                  <a:gd name="T13" fmla="*/ 401 h 1146"/>
                  <a:gd name="T14" fmla="*/ 41 w 731"/>
                  <a:gd name="T15" fmla="*/ 692 h 1146"/>
                  <a:gd name="T16" fmla="*/ 111 w 731"/>
                  <a:gd name="T17" fmla="*/ 87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1" h="1146">
                    <a:moveTo>
                      <a:pt x="111" y="870"/>
                    </a:moveTo>
                    <a:cubicBezTo>
                      <a:pt x="176" y="904"/>
                      <a:pt x="507" y="1086"/>
                      <a:pt x="507" y="1086"/>
                    </a:cubicBezTo>
                    <a:cubicBezTo>
                      <a:pt x="507" y="1086"/>
                      <a:pt x="584" y="1146"/>
                      <a:pt x="649" y="917"/>
                    </a:cubicBezTo>
                    <a:cubicBezTo>
                      <a:pt x="714" y="689"/>
                      <a:pt x="731" y="416"/>
                      <a:pt x="617" y="140"/>
                    </a:cubicBezTo>
                    <a:cubicBezTo>
                      <a:pt x="602" y="104"/>
                      <a:pt x="565" y="0"/>
                      <a:pt x="484" y="52"/>
                    </a:cubicBezTo>
                    <a:cubicBezTo>
                      <a:pt x="403" y="103"/>
                      <a:pt x="75" y="302"/>
                      <a:pt x="75" y="302"/>
                    </a:cubicBezTo>
                    <a:cubicBezTo>
                      <a:pt x="75" y="302"/>
                      <a:pt x="11" y="338"/>
                      <a:pt x="23" y="401"/>
                    </a:cubicBezTo>
                    <a:cubicBezTo>
                      <a:pt x="36" y="463"/>
                      <a:pt x="60" y="594"/>
                      <a:pt x="41" y="692"/>
                    </a:cubicBezTo>
                    <a:cubicBezTo>
                      <a:pt x="23" y="782"/>
                      <a:pt x="0" y="813"/>
                      <a:pt x="111" y="870"/>
                    </a:cubicBezTo>
                    <a:close/>
                  </a:path>
                </a:pathLst>
              </a:cu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42764" y="2882903"/>
                <a:ext cx="991951" cy="1554997"/>
              </a:xfrm>
              <a:custGeom>
                <a:avLst/>
                <a:gdLst>
                  <a:gd name="T0" fmla="*/ 620 w 731"/>
                  <a:gd name="T1" fmla="*/ 276 h 1146"/>
                  <a:gd name="T2" fmla="*/ 224 w 731"/>
                  <a:gd name="T3" fmla="*/ 59 h 1146"/>
                  <a:gd name="T4" fmla="*/ 81 w 731"/>
                  <a:gd name="T5" fmla="*/ 229 h 1146"/>
                  <a:gd name="T6" fmla="*/ 113 w 731"/>
                  <a:gd name="T7" fmla="*/ 1006 h 1146"/>
                  <a:gd name="T8" fmla="*/ 246 w 731"/>
                  <a:gd name="T9" fmla="*/ 1094 h 1146"/>
                  <a:gd name="T10" fmla="*/ 656 w 731"/>
                  <a:gd name="T11" fmla="*/ 844 h 1146"/>
                  <a:gd name="T12" fmla="*/ 707 w 731"/>
                  <a:gd name="T13" fmla="*/ 745 h 1146"/>
                  <a:gd name="T14" fmla="*/ 690 w 731"/>
                  <a:gd name="T15" fmla="*/ 453 h 1146"/>
                  <a:gd name="T16" fmla="*/ 620 w 731"/>
                  <a:gd name="T17" fmla="*/ 276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1" h="1146">
                    <a:moveTo>
                      <a:pt x="620" y="276"/>
                    </a:moveTo>
                    <a:cubicBezTo>
                      <a:pt x="555" y="242"/>
                      <a:pt x="224" y="59"/>
                      <a:pt x="224" y="59"/>
                    </a:cubicBezTo>
                    <a:cubicBezTo>
                      <a:pt x="224" y="59"/>
                      <a:pt x="147" y="0"/>
                      <a:pt x="81" y="229"/>
                    </a:cubicBezTo>
                    <a:cubicBezTo>
                      <a:pt x="17" y="456"/>
                      <a:pt x="0" y="730"/>
                      <a:pt x="113" y="1006"/>
                    </a:cubicBezTo>
                    <a:cubicBezTo>
                      <a:pt x="128" y="1042"/>
                      <a:pt x="166" y="1146"/>
                      <a:pt x="246" y="1094"/>
                    </a:cubicBezTo>
                    <a:cubicBezTo>
                      <a:pt x="327" y="1042"/>
                      <a:pt x="656" y="844"/>
                      <a:pt x="656" y="844"/>
                    </a:cubicBezTo>
                    <a:cubicBezTo>
                      <a:pt x="656" y="844"/>
                      <a:pt x="719" y="807"/>
                      <a:pt x="707" y="745"/>
                    </a:cubicBezTo>
                    <a:cubicBezTo>
                      <a:pt x="695" y="682"/>
                      <a:pt x="670" y="552"/>
                      <a:pt x="690" y="453"/>
                    </a:cubicBezTo>
                    <a:cubicBezTo>
                      <a:pt x="708" y="363"/>
                      <a:pt x="731" y="333"/>
                      <a:pt x="620" y="276"/>
                    </a:cubicBezTo>
                    <a:close/>
                  </a:path>
                </a:pathLst>
              </a:cu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81994" y="4067947"/>
                <a:ext cx="1354214" cy="1218365"/>
              </a:xfrm>
              <a:custGeom>
                <a:avLst/>
                <a:gdLst>
                  <a:gd name="T0" fmla="*/ 477 w 998"/>
                  <a:gd name="T1" fmla="*/ 67 h 898"/>
                  <a:gd name="T2" fmla="*/ 90 w 998"/>
                  <a:gd name="T3" fmla="*/ 299 h 898"/>
                  <a:gd name="T4" fmla="*/ 165 w 998"/>
                  <a:gd name="T5" fmla="*/ 508 h 898"/>
                  <a:gd name="T6" fmla="*/ 851 w 998"/>
                  <a:gd name="T7" fmla="*/ 873 h 898"/>
                  <a:gd name="T8" fmla="*/ 995 w 998"/>
                  <a:gd name="T9" fmla="*/ 802 h 898"/>
                  <a:gd name="T10" fmla="*/ 986 w 998"/>
                  <a:gd name="T11" fmla="*/ 323 h 898"/>
                  <a:gd name="T12" fmla="*/ 926 w 998"/>
                  <a:gd name="T13" fmla="*/ 229 h 898"/>
                  <a:gd name="T14" fmla="*/ 666 w 998"/>
                  <a:gd name="T15" fmla="*/ 96 h 898"/>
                  <a:gd name="T16" fmla="*/ 477 w 998"/>
                  <a:gd name="T17" fmla="*/ 67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898">
                    <a:moveTo>
                      <a:pt x="477" y="67"/>
                    </a:moveTo>
                    <a:cubicBezTo>
                      <a:pt x="415" y="106"/>
                      <a:pt x="90" y="299"/>
                      <a:pt x="90" y="299"/>
                    </a:cubicBezTo>
                    <a:cubicBezTo>
                      <a:pt x="90" y="299"/>
                      <a:pt x="0" y="336"/>
                      <a:pt x="165" y="508"/>
                    </a:cubicBezTo>
                    <a:cubicBezTo>
                      <a:pt x="328" y="679"/>
                      <a:pt x="556" y="831"/>
                      <a:pt x="851" y="873"/>
                    </a:cubicBezTo>
                    <a:cubicBezTo>
                      <a:pt x="890" y="878"/>
                      <a:pt x="998" y="898"/>
                      <a:pt x="995" y="802"/>
                    </a:cubicBezTo>
                    <a:cubicBezTo>
                      <a:pt x="991" y="706"/>
                      <a:pt x="986" y="323"/>
                      <a:pt x="986" y="323"/>
                    </a:cubicBezTo>
                    <a:cubicBezTo>
                      <a:pt x="986" y="323"/>
                      <a:pt x="986" y="250"/>
                      <a:pt x="926" y="229"/>
                    </a:cubicBezTo>
                    <a:cubicBezTo>
                      <a:pt x="866" y="208"/>
                      <a:pt x="741" y="163"/>
                      <a:pt x="666" y="96"/>
                    </a:cubicBezTo>
                    <a:cubicBezTo>
                      <a:pt x="597" y="36"/>
                      <a:pt x="582" y="0"/>
                      <a:pt x="477" y="67"/>
                    </a:cubicBezTo>
                    <a:close/>
                  </a:path>
                </a:pathLst>
              </a:custGeom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93101" y="2031927"/>
                <a:ext cx="1351651" cy="1208113"/>
              </a:xfrm>
              <a:custGeom>
                <a:avLst/>
                <a:gdLst>
                  <a:gd name="T0" fmla="*/ 982 w 996"/>
                  <a:gd name="T1" fmla="*/ 547 h 890"/>
                  <a:gd name="T2" fmla="*/ 982 w 996"/>
                  <a:gd name="T3" fmla="*/ 96 h 890"/>
                  <a:gd name="T4" fmla="*/ 764 w 996"/>
                  <a:gd name="T5" fmla="*/ 53 h 890"/>
                  <a:gd name="T6" fmla="*/ 98 w 996"/>
                  <a:gd name="T7" fmla="*/ 453 h 890"/>
                  <a:gd name="T8" fmla="*/ 85 w 996"/>
                  <a:gd name="T9" fmla="*/ 613 h 890"/>
                  <a:gd name="T10" fmla="*/ 501 w 996"/>
                  <a:gd name="T11" fmla="*/ 852 h 890"/>
                  <a:gd name="T12" fmla="*/ 612 w 996"/>
                  <a:gd name="T13" fmla="*/ 849 h 890"/>
                  <a:gd name="T14" fmla="*/ 859 w 996"/>
                  <a:gd name="T15" fmla="*/ 694 h 890"/>
                  <a:gd name="T16" fmla="*/ 982 w 996"/>
                  <a:gd name="T17" fmla="*/ 547 h 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6" h="890">
                    <a:moveTo>
                      <a:pt x="982" y="547"/>
                    </a:moveTo>
                    <a:cubicBezTo>
                      <a:pt x="980" y="474"/>
                      <a:pt x="982" y="96"/>
                      <a:pt x="982" y="96"/>
                    </a:cubicBezTo>
                    <a:cubicBezTo>
                      <a:pt x="982" y="96"/>
                      <a:pt x="996" y="0"/>
                      <a:pt x="764" y="53"/>
                    </a:cubicBezTo>
                    <a:cubicBezTo>
                      <a:pt x="534" y="105"/>
                      <a:pt x="286" y="222"/>
                      <a:pt x="98" y="453"/>
                    </a:cubicBezTo>
                    <a:cubicBezTo>
                      <a:pt x="73" y="484"/>
                      <a:pt x="0" y="567"/>
                      <a:pt x="85" y="613"/>
                    </a:cubicBezTo>
                    <a:cubicBezTo>
                      <a:pt x="169" y="659"/>
                      <a:pt x="501" y="852"/>
                      <a:pt x="501" y="852"/>
                    </a:cubicBezTo>
                    <a:cubicBezTo>
                      <a:pt x="501" y="852"/>
                      <a:pt x="563" y="890"/>
                      <a:pt x="612" y="849"/>
                    </a:cubicBezTo>
                    <a:cubicBezTo>
                      <a:pt x="661" y="808"/>
                      <a:pt x="764" y="724"/>
                      <a:pt x="859" y="694"/>
                    </a:cubicBezTo>
                    <a:cubicBezTo>
                      <a:pt x="947" y="667"/>
                      <a:pt x="984" y="672"/>
                      <a:pt x="982" y="547"/>
                    </a:cubicBezTo>
                    <a:close/>
                  </a:path>
                </a:pathLst>
              </a:cu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5705718" y="3472243"/>
                <a:ext cx="1066126" cy="494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喵呜</a:t>
                </a:r>
              </a:p>
            </p:txBody>
          </p:sp>
        </p:grp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AF5F54C6-FDCE-412B-9452-4A39351D6AD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97" t="9391" r="4906" b="8880"/>
          <a:stretch/>
        </p:blipFill>
        <p:spPr>
          <a:xfrm>
            <a:off x="7581983" y="1576383"/>
            <a:ext cx="2316873" cy="416599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4A27D19-6FD9-45E1-8501-AB20C649DE89}"/>
              </a:ext>
            </a:extLst>
          </p:cNvPr>
          <p:cNvSpPr/>
          <p:nvPr/>
        </p:nvSpPr>
        <p:spPr>
          <a:xfrm>
            <a:off x="7564582" y="1564241"/>
            <a:ext cx="2334274" cy="4165999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1285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40077" y="450937"/>
            <a:ext cx="36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UI</a:t>
            </a:r>
            <a:r>
              <a:rPr lang="zh-CN" altLang="en-US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的交互性和易用性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5" y="102203"/>
            <a:ext cx="809133" cy="8998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03" y="1294220"/>
            <a:ext cx="1728548" cy="16844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765" y="4823002"/>
            <a:ext cx="1998075" cy="171542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358698" y="1453742"/>
            <a:ext cx="6046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输入设计</a:t>
            </a:r>
          </a:p>
          <a:p>
            <a:r>
              <a:rPr lang="zh-CN" altLang="zh-CN" dirty="0"/>
              <a:t>移动端键盘打字不是很方便</a:t>
            </a:r>
            <a:endParaRPr lang="en-US" altLang="zh-CN" dirty="0"/>
          </a:p>
          <a:p>
            <a:r>
              <a:rPr lang="zh-CN" altLang="zh-CN" dirty="0"/>
              <a:t>所以我们尽可能减少用户的输入，转换为其他输入方式。</a:t>
            </a:r>
            <a:endParaRPr lang="en-US" altLang="zh-CN" dirty="0"/>
          </a:p>
          <a:p>
            <a:r>
              <a:rPr lang="zh-CN" altLang="zh-CN" dirty="0"/>
              <a:t>比如，</a:t>
            </a:r>
            <a:r>
              <a:rPr lang="zh-CN" altLang="en-US" dirty="0"/>
              <a:t>我们需要用户填写的寻猫启事，失猫认领，以及填写新流浪猫信息时都为用户准备了模板，及下拉框选择。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4872625" y="4823002"/>
            <a:ext cx="50322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提示设计</a:t>
            </a:r>
          </a:p>
          <a:p>
            <a:r>
              <a:rPr lang="zh-CN" altLang="en-US" sz="1600" dirty="0"/>
              <a:t>本产品设计提示内容简介明确，能更好的指导用户使用本产品，增加本产品易学性，并且有明确的错误提示，在指导用户使用时能规范用户填写信息。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DDC6297-30C6-424D-A0A6-4AEFCF84AD90}"/>
              </a:ext>
            </a:extLst>
          </p:cNvPr>
          <p:cNvGrpSpPr/>
          <p:nvPr/>
        </p:nvGrpSpPr>
        <p:grpSpPr>
          <a:xfrm>
            <a:off x="7893381" y="489241"/>
            <a:ext cx="1048217" cy="1354217"/>
            <a:chOff x="6751766" y="390032"/>
            <a:chExt cx="1048217" cy="135421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39A8A02-5134-4F4D-8FF8-837B483DF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1766" y="392360"/>
              <a:ext cx="1048217" cy="121944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8F22C03-BBC8-428C-B726-601A43C6DEF3}"/>
                </a:ext>
              </a:extLst>
            </p:cNvPr>
            <p:cNvSpPr/>
            <p:nvPr/>
          </p:nvSpPr>
          <p:spPr>
            <a:xfrm>
              <a:off x="6751766" y="390032"/>
              <a:ext cx="1048217" cy="1354217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5FB3BA4C-89A1-42BA-879A-BCBA868A2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3624" y="332163"/>
            <a:ext cx="2138205" cy="351866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282B18C-1077-42E4-B5F9-5BFAAC74FAA4}"/>
              </a:ext>
            </a:extLst>
          </p:cNvPr>
          <p:cNvSpPr/>
          <p:nvPr/>
        </p:nvSpPr>
        <p:spPr>
          <a:xfrm>
            <a:off x="9001098" y="332163"/>
            <a:ext cx="2138205" cy="3518669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CDD2E37-DF68-493F-AFDE-2FB37AE5DB8E}"/>
              </a:ext>
            </a:extLst>
          </p:cNvPr>
          <p:cNvGrpSpPr/>
          <p:nvPr/>
        </p:nvGrpSpPr>
        <p:grpSpPr>
          <a:xfrm>
            <a:off x="900051" y="3574887"/>
            <a:ext cx="2156300" cy="2514286"/>
            <a:chOff x="975388" y="3574887"/>
            <a:chExt cx="2156300" cy="251428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4F5447E-0044-43F9-8983-CDEC4DEDC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453"/>
            <a:stretch/>
          </p:blipFill>
          <p:spPr>
            <a:xfrm>
              <a:off x="993483" y="3574887"/>
              <a:ext cx="2138205" cy="2514286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36902AB-25DC-4D6D-B09C-CE445ED1DA2A}"/>
                </a:ext>
              </a:extLst>
            </p:cNvPr>
            <p:cNvSpPr/>
            <p:nvPr/>
          </p:nvSpPr>
          <p:spPr>
            <a:xfrm>
              <a:off x="975388" y="3584184"/>
              <a:ext cx="2156300" cy="2504989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A4B2CD50-9140-4DD2-A789-B7ED364453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9917"/>
          <a:stretch/>
        </p:blipFill>
        <p:spPr>
          <a:xfrm>
            <a:off x="2888554" y="3273816"/>
            <a:ext cx="1739095" cy="20056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45B6465-3E06-4B57-907D-9968EB0D57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9874" y="4192310"/>
            <a:ext cx="1166658" cy="905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AAEAE07-56BB-460C-89EB-267881514EF4}"/>
              </a:ext>
            </a:extLst>
          </p:cNvPr>
          <p:cNvSpPr/>
          <p:nvPr/>
        </p:nvSpPr>
        <p:spPr>
          <a:xfrm>
            <a:off x="2888084" y="3295993"/>
            <a:ext cx="1724313" cy="1967760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4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40077" y="450937"/>
            <a:ext cx="36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UI</a:t>
            </a:r>
            <a:r>
              <a:rPr lang="zh-CN" altLang="en-US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的交互性和易用性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5" y="102203"/>
            <a:ext cx="809133" cy="8998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03" y="1294220"/>
            <a:ext cx="1728548" cy="16844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765" y="4823002"/>
            <a:ext cx="1998075" cy="171542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358698" y="1453743"/>
            <a:ext cx="614049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情感化设计</a:t>
            </a:r>
          </a:p>
          <a:p>
            <a:r>
              <a:rPr lang="zh-CN" altLang="en-US" sz="1600" dirty="0"/>
              <a:t>本产品是一个公益</a:t>
            </a:r>
            <a:r>
              <a:rPr lang="en-US" altLang="zh-CN" sz="1600" dirty="0"/>
              <a:t>app</a:t>
            </a:r>
            <a:r>
              <a:rPr lang="zh-CN" altLang="en-US" sz="1600" dirty="0"/>
              <a:t>，旨在通过展示猫咪可爱的日常提高用户对流浪猫的关注度及喜欢，使得流浪猫组织得到用户关注与支持。</a:t>
            </a:r>
            <a:endParaRPr lang="en-US" altLang="zh-CN" sz="1600" dirty="0"/>
          </a:p>
          <a:p>
            <a:r>
              <a:rPr lang="zh-CN" altLang="en-US" sz="1600" dirty="0"/>
              <a:t>所以本产品主题色选择温暖、充满爱心的红色，并且配以文案，让用户了解流浪猫的可爱与可怜，提升用户对猫咪的情感。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872625" y="4823002"/>
            <a:ext cx="50322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情感化设计</a:t>
            </a:r>
          </a:p>
          <a:p>
            <a:r>
              <a:rPr lang="zh-CN" altLang="en-US" sz="1600" dirty="0"/>
              <a:t>本产品设计提示内容简介明确，能更好的指导用户使用本产品，增加本产品易学性，并且有明确的错误提示，在指导用户使用时能规范用户填写信息。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CDD2E37-DF68-493F-AFDE-2FB37AE5DB8E}"/>
              </a:ext>
            </a:extLst>
          </p:cNvPr>
          <p:cNvGrpSpPr/>
          <p:nvPr/>
        </p:nvGrpSpPr>
        <p:grpSpPr>
          <a:xfrm>
            <a:off x="900051" y="3574887"/>
            <a:ext cx="2156300" cy="2514286"/>
            <a:chOff x="975388" y="3574887"/>
            <a:chExt cx="2156300" cy="251428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4F5447E-0044-43F9-8983-CDEC4DEDC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453"/>
            <a:stretch/>
          </p:blipFill>
          <p:spPr>
            <a:xfrm>
              <a:off x="993483" y="3574887"/>
              <a:ext cx="2138205" cy="2514286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36902AB-25DC-4D6D-B09C-CE445ED1DA2A}"/>
                </a:ext>
              </a:extLst>
            </p:cNvPr>
            <p:cNvSpPr/>
            <p:nvPr/>
          </p:nvSpPr>
          <p:spPr>
            <a:xfrm>
              <a:off x="975388" y="3584184"/>
              <a:ext cx="2156300" cy="2504989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A4B2CD50-9140-4DD2-A789-B7ED364453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9917"/>
          <a:stretch/>
        </p:blipFill>
        <p:spPr>
          <a:xfrm>
            <a:off x="2888554" y="3273816"/>
            <a:ext cx="1739095" cy="200569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AAEAE07-56BB-460C-89EB-267881514EF4}"/>
              </a:ext>
            </a:extLst>
          </p:cNvPr>
          <p:cNvSpPr/>
          <p:nvPr/>
        </p:nvSpPr>
        <p:spPr>
          <a:xfrm>
            <a:off x="2888084" y="3295993"/>
            <a:ext cx="1724313" cy="1967760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E8CA177-A3AA-438C-AD4A-1F1A80EB923B}"/>
              </a:ext>
            </a:extLst>
          </p:cNvPr>
          <p:cNvGrpSpPr/>
          <p:nvPr/>
        </p:nvGrpSpPr>
        <p:grpSpPr>
          <a:xfrm>
            <a:off x="8604730" y="1453743"/>
            <a:ext cx="2457143" cy="1452535"/>
            <a:chOff x="7880855" y="1843458"/>
            <a:chExt cx="2457143" cy="145253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282B18C-1077-42E4-B5F9-5BFAAC74FAA4}"/>
                </a:ext>
              </a:extLst>
            </p:cNvPr>
            <p:cNvSpPr/>
            <p:nvPr/>
          </p:nvSpPr>
          <p:spPr>
            <a:xfrm>
              <a:off x="7880855" y="1843458"/>
              <a:ext cx="2457143" cy="1452535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B73FE2B-B98D-420B-9CAC-49FFF7E61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80855" y="1930959"/>
              <a:ext cx="2457143" cy="13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685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40077" y="450937"/>
            <a:ext cx="36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UI</a:t>
            </a:r>
            <a:r>
              <a:rPr lang="zh-CN" altLang="en-US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的交互性和易用性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5" y="102203"/>
            <a:ext cx="809133" cy="8998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88" y="1283835"/>
            <a:ext cx="1728548" cy="16844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923" y="4743504"/>
            <a:ext cx="1998075" cy="171542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006246" y="1453740"/>
            <a:ext cx="4997886" cy="1803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操作流程流畅性设计</a:t>
            </a:r>
          </a:p>
          <a:p>
            <a:r>
              <a:rPr lang="zh-CN" altLang="en-US" dirty="0"/>
              <a:t>本产品提示明显，通过图标易知该板块内容并且</a:t>
            </a:r>
            <a:r>
              <a:rPr lang="zh-CN" altLang="zh-CN" dirty="0"/>
              <a:t>用户操作完一步后，</a:t>
            </a:r>
            <a:r>
              <a:rPr lang="zh-CN" altLang="en-US" dirty="0"/>
              <a:t>按照页面文案易知如何</a:t>
            </a:r>
            <a:r>
              <a:rPr lang="zh-CN" altLang="zh-CN" dirty="0"/>
              <a:t>进行下一步。</a:t>
            </a:r>
            <a:endParaRPr lang="en-US" altLang="zh-CN" dirty="0"/>
          </a:p>
          <a:p>
            <a:r>
              <a:rPr lang="zh-CN" altLang="en-US" dirty="0"/>
              <a:t>并且通过适当降低图片像素，及优化代码</a:t>
            </a:r>
            <a:r>
              <a:rPr lang="zh-CN" altLang="zh-CN" dirty="0"/>
              <a:t>为用户提供流畅</a:t>
            </a:r>
            <a:r>
              <a:rPr lang="zh-CN" altLang="en-US" dirty="0"/>
              <a:t>快速</a:t>
            </a:r>
            <a:r>
              <a:rPr lang="zh-CN" altLang="zh-CN" dirty="0"/>
              <a:t>的操作环境。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8A73DC5-E2A7-4128-804B-362333304595}"/>
              </a:ext>
            </a:extLst>
          </p:cNvPr>
          <p:cNvGrpSpPr/>
          <p:nvPr/>
        </p:nvGrpSpPr>
        <p:grpSpPr>
          <a:xfrm>
            <a:off x="6502040" y="1788969"/>
            <a:ext cx="4326003" cy="3920473"/>
            <a:chOff x="7600709" y="303962"/>
            <a:chExt cx="4326003" cy="392047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F82A830-288F-4285-816F-438B9BE4FDFB}"/>
                </a:ext>
              </a:extLst>
            </p:cNvPr>
            <p:cNvSpPr/>
            <p:nvPr/>
          </p:nvSpPr>
          <p:spPr>
            <a:xfrm>
              <a:off x="9581545" y="303962"/>
              <a:ext cx="2345167" cy="2234201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4167E8A-DEB1-4E70-871D-CF5692BCE4F1}"/>
                </a:ext>
              </a:extLst>
            </p:cNvPr>
            <p:cNvGrpSpPr/>
            <p:nvPr/>
          </p:nvGrpSpPr>
          <p:grpSpPr>
            <a:xfrm>
              <a:off x="7855552" y="2204408"/>
              <a:ext cx="2409524" cy="1548528"/>
              <a:chOff x="9001098" y="332164"/>
              <a:chExt cx="2409524" cy="1548528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282B18C-1077-42E4-B5F9-5BFAAC74FAA4}"/>
                  </a:ext>
                </a:extLst>
              </p:cNvPr>
              <p:cNvSpPr/>
              <p:nvPr/>
            </p:nvSpPr>
            <p:spPr>
              <a:xfrm>
                <a:off x="9001098" y="332164"/>
                <a:ext cx="2409524" cy="1548528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31A49DDB-6FA2-4736-A2FA-4822DF564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01098" y="461643"/>
                <a:ext cx="2409524" cy="1419048"/>
              </a:xfrm>
              <a:prstGeom prst="rect">
                <a:avLst/>
              </a:prstGeom>
            </p:spPr>
          </p:pic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2634DFD-39B4-42DC-B8D5-D961E2E0739A}"/>
                </a:ext>
              </a:extLst>
            </p:cNvPr>
            <p:cNvSpPr txBox="1"/>
            <p:nvPr/>
          </p:nvSpPr>
          <p:spPr>
            <a:xfrm>
              <a:off x="7600709" y="3855103"/>
              <a:ext cx="2764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可爱图标，展示猫咪萌态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570A3899-5558-454D-B2D8-40E7B4DDD9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982" y="1881309"/>
            <a:ext cx="2212312" cy="209226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905A053-0171-4ABD-8AE9-B955214D232A}"/>
              </a:ext>
            </a:extLst>
          </p:cNvPr>
          <p:cNvSpPr txBox="1"/>
          <p:nvPr/>
        </p:nvSpPr>
        <p:spPr>
          <a:xfrm>
            <a:off x="9344017" y="4369437"/>
            <a:ext cx="1926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暖色背景，</a:t>
            </a:r>
            <a:endParaRPr lang="en-US" altLang="zh-CN" dirty="0"/>
          </a:p>
          <a:p>
            <a:r>
              <a:rPr lang="zh-CN" altLang="en-US" dirty="0"/>
              <a:t>提高用户同情心</a:t>
            </a:r>
          </a:p>
        </p:txBody>
      </p:sp>
    </p:spTree>
    <p:extLst>
      <p:ext uri="{BB962C8B-B14F-4D97-AF65-F5344CB8AC3E}">
        <p14:creationId xmlns:p14="http://schemas.microsoft.com/office/powerpoint/2010/main" val="108598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245204" y="975921"/>
            <a:ext cx="2623806" cy="830996"/>
            <a:chOff x="388192" y="423306"/>
            <a:chExt cx="2623806" cy="830996"/>
          </a:xfrm>
        </p:grpSpPr>
        <p:sp>
          <p:nvSpPr>
            <p:cNvPr id="7" name="圆角矩形 6"/>
            <p:cNvSpPr/>
            <p:nvPr/>
          </p:nvSpPr>
          <p:spPr>
            <a:xfrm>
              <a:off x="388192" y="423306"/>
              <a:ext cx="2623806" cy="830996"/>
            </a:xfrm>
            <a:prstGeom prst="roundRect">
              <a:avLst/>
            </a:prstGeom>
            <a:solidFill>
              <a:srgbClr val="7BC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23564" y="479722"/>
              <a:ext cx="21530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4</a:t>
              </a:r>
              <a:endPara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991069" y="1714628"/>
            <a:ext cx="1321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2400" dirty="0">
              <a:solidFill>
                <a:srgbClr val="37609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5561853" y="4302008"/>
            <a:ext cx="6634894" cy="16173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651500" y="3163191"/>
            <a:ext cx="6540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配色与文字设计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5460"/>
            <a:ext cx="5684762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026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470123" y="438411"/>
            <a:ext cx="1634250" cy="83099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23566" y="499966"/>
            <a:ext cx="1283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71895" y="1898524"/>
            <a:ext cx="4324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UI</a:t>
            </a:r>
            <a:r>
              <a:rPr lang="zh-CN" altLang="en-US" sz="2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设计的创意和表现力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470123" y="1555025"/>
            <a:ext cx="5257577" cy="68128"/>
          </a:xfrm>
          <a:prstGeom prst="line">
            <a:avLst/>
          </a:prstGeom>
          <a:ln w="28575">
            <a:solidFill>
              <a:srgbClr val="7BC25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030325" y="1946224"/>
            <a:ext cx="576471" cy="392095"/>
            <a:chOff x="864022" y="2404997"/>
            <a:chExt cx="576471" cy="392095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1" name="圆角矩形 10"/>
            <p:cNvSpPr/>
            <p:nvPr/>
          </p:nvSpPr>
          <p:spPr>
            <a:xfrm>
              <a:off x="864022" y="2404997"/>
              <a:ext cx="576471" cy="39209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926651" y="2416378"/>
              <a:ext cx="51384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01</a:t>
              </a:r>
              <a:endParaRPr lang="zh-CN" altLang="en-US" dirty="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749658" y="2641708"/>
            <a:ext cx="5225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UI</a:t>
            </a:r>
            <a:r>
              <a:rPr lang="zh-CN" altLang="en-US" sz="2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设计的工作量和难度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011519" y="2707271"/>
            <a:ext cx="576471" cy="392095"/>
            <a:chOff x="864022" y="2404997"/>
            <a:chExt cx="576471" cy="392095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7" name="圆角矩形 16"/>
            <p:cNvSpPr/>
            <p:nvPr/>
          </p:nvSpPr>
          <p:spPr>
            <a:xfrm>
              <a:off x="864022" y="2404997"/>
              <a:ext cx="576471" cy="39209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26651" y="2416378"/>
              <a:ext cx="51384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02</a:t>
              </a:r>
              <a:endParaRPr lang="zh-CN" altLang="en-US" dirty="0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771895" y="4771507"/>
            <a:ext cx="3570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动效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30324" y="3410554"/>
            <a:ext cx="576471" cy="392095"/>
            <a:chOff x="864022" y="2404997"/>
            <a:chExt cx="576471" cy="392095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1" name="圆角矩形 20"/>
            <p:cNvSpPr/>
            <p:nvPr/>
          </p:nvSpPr>
          <p:spPr>
            <a:xfrm>
              <a:off x="864022" y="2404997"/>
              <a:ext cx="576471" cy="39209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26651" y="2416378"/>
              <a:ext cx="51384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03</a:t>
              </a:r>
              <a:endParaRPr lang="zh-CN" altLang="en-US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030324" y="4103671"/>
            <a:ext cx="576471" cy="392095"/>
            <a:chOff x="864022" y="2404997"/>
            <a:chExt cx="576471" cy="392095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5" name="圆角矩形 24"/>
            <p:cNvSpPr/>
            <p:nvPr/>
          </p:nvSpPr>
          <p:spPr>
            <a:xfrm>
              <a:off x="864022" y="2404997"/>
              <a:ext cx="576471" cy="39209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26651" y="2416378"/>
              <a:ext cx="51384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04</a:t>
              </a:r>
              <a:endParaRPr lang="zh-CN" altLang="en-US" dirty="0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749658" y="3384892"/>
            <a:ext cx="397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UI</a:t>
            </a:r>
            <a:r>
              <a:rPr lang="zh-CN" altLang="en-US" sz="2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的交互性与易用性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030324" y="4837070"/>
            <a:ext cx="576471" cy="392095"/>
            <a:chOff x="864022" y="2404997"/>
            <a:chExt cx="576471" cy="392095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8" name="圆角矩形 27"/>
            <p:cNvSpPr/>
            <p:nvPr/>
          </p:nvSpPr>
          <p:spPr>
            <a:xfrm>
              <a:off x="864022" y="2404997"/>
              <a:ext cx="576471" cy="39209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26651" y="2416378"/>
              <a:ext cx="51384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05</a:t>
              </a:r>
              <a:endParaRPr lang="zh-CN" altLang="en-US" dirty="0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771895" y="4055222"/>
            <a:ext cx="3320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配色与文字设计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011519" y="5560021"/>
            <a:ext cx="576471" cy="392095"/>
            <a:chOff x="864022" y="2404997"/>
            <a:chExt cx="576471" cy="392095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2" name="圆角矩形 31"/>
            <p:cNvSpPr/>
            <p:nvPr/>
          </p:nvSpPr>
          <p:spPr>
            <a:xfrm>
              <a:off x="864022" y="2404997"/>
              <a:ext cx="576471" cy="39209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26651" y="2416378"/>
              <a:ext cx="51384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06</a:t>
              </a:r>
              <a:endParaRPr lang="zh-CN" altLang="en-US" dirty="0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749658" y="5518972"/>
            <a:ext cx="2774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团队分工</a:t>
            </a:r>
            <a:endParaRPr lang="en-US" altLang="zh-CN" sz="28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772" y="0"/>
            <a:ext cx="5553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7119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"/>
                            </p:stCondLst>
                            <p:childTnLst>
                              <p:par>
                                <p:cTn id="3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9" grpId="0"/>
      <p:bldP spid="23" grpId="0"/>
      <p:bldP spid="30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85664"/>
            <a:ext cx="809133" cy="8998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322363" y="464235"/>
            <a:ext cx="267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配色与文字设计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115373" y="1536700"/>
            <a:ext cx="992516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、配色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主色定义</a:t>
            </a:r>
            <a:r>
              <a:rPr lang="en-US" altLang="zh-CN" sz="2000" b="1" dirty="0"/>
              <a:t>:                #ff6666</a:t>
            </a:r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>
                <a:latin typeface="+mn-ea"/>
              </a:rPr>
              <a:t>辅助色和备用色：       </a:t>
            </a:r>
            <a:r>
              <a:rPr lang="en-US" altLang="zh-CN" sz="2000" b="1" dirty="0">
                <a:latin typeface="+mn-ea"/>
              </a:rPr>
              <a:t>#fffeb2          #</a:t>
            </a:r>
            <a:r>
              <a:rPr lang="en-US" altLang="zh-CN" sz="2000" b="1" dirty="0" err="1">
                <a:latin typeface="+mn-ea"/>
              </a:rPr>
              <a:t>ffcccc</a:t>
            </a:r>
            <a:r>
              <a:rPr lang="en-US" altLang="zh-CN" sz="2000" b="1" dirty="0">
                <a:latin typeface="+mn-ea"/>
              </a:rPr>
              <a:t>         #8fb4cc </a:t>
            </a:r>
          </a:p>
          <a:p>
            <a:endParaRPr lang="en-US" altLang="zh-CN" sz="2000" b="1" dirty="0">
              <a:latin typeface="+mn-ea"/>
            </a:endParaRPr>
          </a:p>
          <a:p>
            <a:endParaRPr lang="en-US" altLang="zh-CN" sz="2000" b="1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本</a:t>
            </a:r>
            <a:r>
              <a:rPr lang="en-US" altLang="zh-CN" sz="2000" dirty="0">
                <a:latin typeface="+mn-ea"/>
              </a:rPr>
              <a:t>app</a:t>
            </a:r>
            <a:r>
              <a:rPr lang="zh-CN" altLang="en-US" sz="2000" dirty="0">
                <a:latin typeface="+mn-ea"/>
              </a:rPr>
              <a:t>采用类似色配色，对比不强给人色感平静、调和的感觉。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而且调子柔和页面更显明快温暖，色彩多也不会造成视觉负重。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页面的同色调搭配，颜色作为不同模块的信息分类，不抢主体的重点，还能衬托不同类型载体的内容信息。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b="1" dirty="0">
                <a:latin typeface="+mn-ea"/>
              </a:rPr>
              <a:t>  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FA2364-C7E2-4A63-84D8-82E1E7BE7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57"/>
          <a:stretch/>
        </p:blipFill>
        <p:spPr>
          <a:xfrm>
            <a:off x="2461260" y="2145481"/>
            <a:ext cx="601980" cy="34303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E1CA4F3-84B7-481A-BEE2-CD27334F97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5712"/>
          <a:stretch/>
        </p:blipFill>
        <p:spPr>
          <a:xfrm>
            <a:off x="3289195" y="2731167"/>
            <a:ext cx="706608" cy="3631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CE7C99-9CE4-46A2-AF77-F8F1A7DBF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864" y="2708777"/>
            <a:ext cx="686761" cy="385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A0C7BF-4209-4CFF-9D4F-03C73489F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3707" y="2703583"/>
            <a:ext cx="686761" cy="39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85664"/>
            <a:ext cx="809133" cy="8998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322363" y="464235"/>
            <a:ext cx="267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配色与文字设计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115373" y="1536700"/>
            <a:ext cx="99251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2</a:t>
            </a:r>
            <a:r>
              <a:rPr lang="zh-CN" altLang="en-US" sz="2000" b="1" dirty="0"/>
              <a:t>、文字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dirty="0"/>
              <a:t>  Noto Sans CJK </a:t>
            </a:r>
            <a:r>
              <a:rPr lang="zh-CN" altLang="en-US" sz="2000" b="1" dirty="0"/>
              <a:t>思源雅黑</a:t>
            </a:r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238148-35C7-41C3-A2A6-7B8B8EF06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63" y="2660084"/>
            <a:ext cx="6228571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8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85664"/>
            <a:ext cx="809133" cy="8998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322363" y="464235"/>
            <a:ext cx="267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配色与文字设计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322363" y="1336220"/>
            <a:ext cx="29721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2</a:t>
            </a:r>
            <a:r>
              <a:rPr lang="zh-CN" altLang="en-US" sz="2000" b="1" dirty="0"/>
              <a:t>、具体文字大小类型</a:t>
            </a:r>
            <a:endParaRPr lang="en-US" altLang="zh-CN" sz="2000" b="1" dirty="0"/>
          </a:p>
          <a:p>
            <a:r>
              <a:rPr lang="en-US" altLang="zh-CN" sz="2000" b="1" dirty="0"/>
              <a:t> </a:t>
            </a:r>
          </a:p>
          <a:p>
            <a:r>
              <a:rPr lang="zh-CN" altLang="en-US" sz="2000" dirty="0"/>
              <a:t>         本</a:t>
            </a:r>
            <a:r>
              <a:rPr lang="en-US" altLang="zh-CN" sz="2000" dirty="0"/>
              <a:t>app</a:t>
            </a:r>
            <a:r>
              <a:rPr lang="zh-CN" altLang="en-US" sz="2000" dirty="0"/>
              <a:t>从主标题，正文到副文字号依次减小。</a:t>
            </a:r>
            <a:endParaRPr lang="en-US" altLang="zh-CN" sz="2000" dirty="0"/>
          </a:p>
          <a:p>
            <a:r>
              <a:rPr lang="zh-CN" altLang="en-US" sz="2000" dirty="0"/>
              <a:t>给用户以层次感。并且以加粗格式突出重要文本。文本的颜色能侧面反映出该文本的重要性，使用副文颜色设计得比正文浅。</a:t>
            </a:r>
            <a:endParaRPr lang="en-US" altLang="zh-CN" sz="2000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55FC4AB-D1A9-484F-ACF0-9CFA163DEF2C}"/>
              </a:ext>
            </a:extLst>
          </p:cNvPr>
          <p:cNvGrpSpPr/>
          <p:nvPr/>
        </p:nvGrpSpPr>
        <p:grpSpPr>
          <a:xfrm>
            <a:off x="4872625" y="1757376"/>
            <a:ext cx="7447447" cy="4827552"/>
            <a:chOff x="3092594" y="1812290"/>
            <a:chExt cx="7447447" cy="482755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AB528B7-A00D-4BD2-B600-D7C535F25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2594" y="1812290"/>
              <a:ext cx="2718674" cy="4827552"/>
            </a:xfrm>
            <a:prstGeom prst="rect">
              <a:avLst/>
            </a:prstGeom>
          </p:spPr>
        </p:pic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AD3AAC2-DAFD-4B05-9933-0E041636841A}"/>
                </a:ext>
              </a:extLst>
            </p:cNvPr>
            <p:cNvCxnSpPr/>
            <p:nvPr/>
          </p:nvCxnSpPr>
          <p:spPr>
            <a:xfrm>
              <a:off x="4686300" y="2240280"/>
              <a:ext cx="15986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00BB6AC-1045-42FF-96FD-06D84A171056}"/>
                </a:ext>
              </a:extLst>
            </p:cNvPr>
            <p:cNvSpPr txBox="1"/>
            <p:nvPr/>
          </p:nvSpPr>
          <p:spPr>
            <a:xfrm>
              <a:off x="6284942" y="2055614"/>
              <a:ext cx="28876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导航主标题 </a:t>
              </a:r>
              <a:endParaRPr lang="en-US" altLang="zh-CN" dirty="0"/>
            </a:p>
            <a:p>
              <a:r>
                <a:rPr lang="zh-CN" altLang="en-US" dirty="0"/>
                <a:t>字号：</a:t>
              </a:r>
              <a:r>
                <a:rPr lang="en-US" altLang="zh-CN" dirty="0"/>
                <a:t>20    </a:t>
              </a:r>
            </a:p>
            <a:p>
              <a:r>
                <a:rPr lang="zh-CN" altLang="en-US" dirty="0"/>
                <a:t>颜色：</a:t>
              </a:r>
              <a:r>
                <a:rPr lang="en-US" altLang="zh-CN" dirty="0"/>
                <a:t>#</a:t>
              </a:r>
              <a:r>
                <a:rPr lang="en-US" altLang="zh-CN" dirty="0" err="1"/>
                <a:t>ffffff</a:t>
              </a:r>
              <a:endParaRPr lang="zh-CN" altLang="en-US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70FCED7-0B0B-43B1-BC64-32DD211059D5}"/>
                </a:ext>
              </a:extLst>
            </p:cNvPr>
            <p:cNvCxnSpPr/>
            <p:nvPr/>
          </p:nvCxnSpPr>
          <p:spPr>
            <a:xfrm>
              <a:off x="5634990" y="4137660"/>
              <a:ext cx="10287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9A7CA85-5A84-439F-8101-5B31B52EA43A}"/>
                </a:ext>
              </a:extLst>
            </p:cNvPr>
            <p:cNvSpPr txBox="1"/>
            <p:nvPr/>
          </p:nvSpPr>
          <p:spPr>
            <a:xfrm>
              <a:off x="6806564" y="3952994"/>
              <a:ext cx="23660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Icon</a:t>
              </a:r>
              <a:r>
                <a:rPr lang="zh-CN" altLang="en-US" dirty="0"/>
                <a:t>文字 </a:t>
              </a:r>
              <a:endParaRPr lang="en-US" altLang="zh-CN" dirty="0"/>
            </a:p>
            <a:p>
              <a:r>
                <a:rPr lang="zh-CN" altLang="en-US" dirty="0"/>
                <a:t>字号：</a:t>
              </a:r>
              <a:r>
                <a:rPr lang="en-US" altLang="zh-CN" dirty="0"/>
                <a:t>14</a:t>
              </a:r>
            </a:p>
            <a:p>
              <a:r>
                <a:rPr lang="zh-CN" altLang="en-US" dirty="0"/>
                <a:t>颜色：</a:t>
              </a:r>
              <a:r>
                <a:rPr lang="en-US" altLang="zh-CN" dirty="0"/>
                <a:t>#505050</a:t>
              </a:r>
              <a:endParaRPr lang="zh-CN" altLang="en-US" dirty="0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AADCF23-5E0D-4162-AE83-FC1BF02E9794}"/>
                </a:ext>
              </a:extLst>
            </p:cNvPr>
            <p:cNvCxnSpPr/>
            <p:nvPr/>
          </p:nvCxnSpPr>
          <p:spPr>
            <a:xfrm>
              <a:off x="5417820" y="5394960"/>
              <a:ext cx="9715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5765981-16E2-403A-ACE0-8ED4C0357B86}"/>
                </a:ext>
              </a:extLst>
            </p:cNvPr>
            <p:cNvSpPr txBox="1"/>
            <p:nvPr/>
          </p:nvSpPr>
          <p:spPr>
            <a:xfrm>
              <a:off x="6389370" y="5210294"/>
              <a:ext cx="32689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正文    </a:t>
              </a:r>
              <a:endParaRPr lang="en-US" altLang="zh-CN" dirty="0"/>
            </a:p>
            <a:p>
              <a:r>
                <a:rPr lang="zh-CN" altLang="en-US" dirty="0"/>
                <a:t>字号：</a:t>
              </a:r>
              <a:r>
                <a:rPr lang="en-US" altLang="zh-CN" dirty="0"/>
                <a:t>12   </a:t>
              </a:r>
            </a:p>
            <a:p>
              <a:r>
                <a:rPr lang="zh-CN" altLang="en-US" dirty="0"/>
                <a:t>格式：加粗</a:t>
              </a:r>
              <a:endParaRPr lang="en-US" altLang="zh-CN" dirty="0"/>
            </a:p>
            <a:p>
              <a:r>
                <a:rPr lang="zh-CN" altLang="en-US" dirty="0"/>
                <a:t>颜色：</a:t>
              </a:r>
              <a:r>
                <a:rPr lang="en-US" altLang="zh-CN" dirty="0"/>
                <a:t>#505050</a:t>
              </a:r>
              <a:endParaRPr lang="zh-CN" altLang="en-US" dirty="0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80A0551E-370C-4C78-A73B-35D48F7AC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2949" y="5867024"/>
              <a:ext cx="3909060" cy="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32F62A2-F4C8-4DD5-ADEF-AB18D47C6A45}"/>
                </a:ext>
              </a:extLst>
            </p:cNvPr>
            <p:cNvSpPr txBox="1"/>
            <p:nvPr/>
          </p:nvSpPr>
          <p:spPr>
            <a:xfrm>
              <a:off x="8224687" y="5665718"/>
              <a:ext cx="23153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副文</a:t>
              </a:r>
              <a:endParaRPr lang="en-US" altLang="zh-CN" dirty="0"/>
            </a:p>
            <a:p>
              <a:r>
                <a:rPr lang="zh-CN" altLang="en-US" dirty="0"/>
                <a:t> 字号：</a:t>
              </a:r>
              <a:r>
                <a:rPr lang="en-US" altLang="zh-CN" dirty="0"/>
                <a:t>10</a:t>
              </a:r>
            </a:p>
            <a:p>
              <a:r>
                <a:rPr lang="zh-CN" altLang="en-US" dirty="0"/>
                <a:t> 颜色：</a:t>
              </a:r>
              <a:r>
                <a:rPr lang="en-US" altLang="zh-CN" dirty="0"/>
                <a:t>a6a6a6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26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245204" y="975921"/>
            <a:ext cx="2623806" cy="830996"/>
            <a:chOff x="388192" y="423306"/>
            <a:chExt cx="2623806" cy="830996"/>
          </a:xfrm>
        </p:grpSpPr>
        <p:sp>
          <p:nvSpPr>
            <p:cNvPr id="7" name="圆角矩形 6"/>
            <p:cNvSpPr/>
            <p:nvPr/>
          </p:nvSpPr>
          <p:spPr>
            <a:xfrm>
              <a:off x="388192" y="423306"/>
              <a:ext cx="2623806" cy="830996"/>
            </a:xfrm>
            <a:prstGeom prst="roundRect">
              <a:avLst/>
            </a:prstGeom>
            <a:solidFill>
              <a:srgbClr val="7BC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23564" y="479722"/>
              <a:ext cx="21530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5</a:t>
              </a:r>
              <a:endPara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991069" y="1714628"/>
            <a:ext cx="1321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2400" dirty="0">
              <a:solidFill>
                <a:srgbClr val="37609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5561853" y="4302008"/>
            <a:ext cx="6634894" cy="16173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633637" y="3163191"/>
            <a:ext cx="4926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动效设计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333"/>
            <a:ext cx="5741249" cy="513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08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7371272" y="3775662"/>
            <a:ext cx="24272" cy="2361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21599"/>
                </a:moveTo>
                <a:cubicBezTo>
                  <a:pt x="16769" y="21599"/>
                  <a:pt x="21600" y="16769"/>
                  <a:pt x="21600" y="10800"/>
                </a:cubicBezTo>
                <a:cubicBezTo>
                  <a:pt x="21600" y="4830"/>
                  <a:pt x="16769" y="0"/>
                  <a:pt x="10800" y="0"/>
                </a:cubicBezTo>
                <a:cubicBezTo>
                  <a:pt x="4830" y="0"/>
                  <a:pt x="0" y="4830"/>
                  <a:pt x="0" y="10800"/>
                </a:cubicBezTo>
                <a:cubicBezTo>
                  <a:pt x="0" y="16769"/>
                  <a:pt x="4830" y="21599"/>
                  <a:pt x="108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18" name="Group 30出自【趣你的PPT】(微信:qunideppt)：最优质的PPT资源库"/>
          <p:cNvGrpSpPr/>
          <p:nvPr/>
        </p:nvGrpSpPr>
        <p:grpSpPr>
          <a:xfrm>
            <a:off x="4917557" y="3578521"/>
            <a:ext cx="119392" cy="265014"/>
            <a:chOff x="8375650" y="2649538"/>
            <a:chExt cx="144463" cy="320670"/>
          </a:xfrm>
          <a:solidFill>
            <a:schemeClr val="bg1"/>
          </a:solidFill>
        </p:grpSpPr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75650" y="2896389"/>
              <a:ext cx="70644" cy="73819"/>
            </a:xfrm>
            <a:custGeom>
              <a:avLst/>
              <a:gdLst>
                <a:gd name="T0" fmla="+- 0 10791 197"/>
                <a:gd name="T1" fmla="*/ T0 w 21188"/>
                <a:gd name="T2" fmla="+- 0 10794 193"/>
                <a:gd name="T3" fmla="*/ 10794 h 21203"/>
                <a:gd name="T4" fmla="+- 0 10791 197"/>
                <a:gd name="T5" fmla="*/ T4 w 21188"/>
                <a:gd name="T6" fmla="+- 0 10794 193"/>
                <a:gd name="T7" fmla="*/ 10794 h 21203"/>
                <a:gd name="T8" fmla="+- 0 10791 197"/>
                <a:gd name="T9" fmla="*/ T8 w 21188"/>
                <a:gd name="T10" fmla="+- 0 10794 193"/>
                <a:gd name="T11" fmla="*/ 10794 h 21203"/>
                <a:gd name="T12" fmla="+- 0 10791 197"/>
                <a:gd name="T13" fmla="*/ T12 w 21188"/>
                <a:gd name="T14" fmla="+- 0 10794 193"/>
                <a:gd name="T15" fmla="*/ 10794 h 212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8" h="21203">
                  <a:moveTo>
                    <a:pt x="17615" y="468"/>
                  </a:moveTo>
                  <a:lnTo>
                    <a:pt x="17606" y="468"/>
                  </a:lnTo>
                  <a:cubicBezTo>
                    <a:pt x="14870" y="2476"/>
                    <a:pt x="12200" y="4590"/>
                    <a:pt x="9727" y="6958"/>
                  </a:cubicBezTo>
                  <a:cubicBezTo>
                    <a:pt x="7348" y="9227"/>
                    <a:pt x="5200" y="11619"/>
                    <a:pt x="3329" y="14060"/>
                  </a:cubicBezTo>
                  <a:lnTo>
                    <a:pt x="341" y="17962"/>
                  </a:lnTo>
                  <a:lnTo>
                    <a:pt x="350" y="17970"/>
                  </a:lnTo>
                  <a:cubicBezTo>
                    <a:pt x="-197" y="18786"/>
                    <a:pt x="-106" y="19880"/>
                    <a:pt x="638" y="20590"/>
                  </a:cubicBezTo>
                  <a:cubicBezTo>
                    <a:pt x="1491" y="21407"/>
                    <a:pt x="2889" y="21407"/>
                    <a:pt x="3746" y="20590"/>
                  </a:cubicBezTo>
                  <a:cubicBezTo>
                    <a:pt x="3877" y="20460"/>
                    <a:pt x="3984" y="20321"/>
                    <a:pt x="4069" y="20174"/>
                  </a:cubicBezTo>
                  <a:lnTo>
                    <a:pt x="6867" y="16517"/>
                  </a:lnTo>
                  <a:cubicBezTo>
                    <a:pt x="8601" y="14255"/>
                    <a:pt x="10606" y="12027"/>
                    <a:pt x="12824" y="9913"/>
                  </a:cubicBezTo>
                  <a:cubicBezTo>
                    <a:pt x="15281" y="7570"/>
                    <a:pt x="17557" y="5758"/>
                    <a:pt x="20329" y="3749"/>
                  </a:cubicBezTo>
                  <a:lnTo>
                    <a:pt x="20321" y="3741"/>
                  </a:lnTo>
                  <a:cubicBezTo>
                    <a:pt x="20400" y="3684"/>
                    <a:pt x="20473" y="3635"/>
                    <a:pt x="20543" y="3570"/>
                  </a:cubicBezTo>
                  <a:cubicBezTo>
                    <a:pt x="21402" y="2753"/>
                    <a:pt x="21402" y="1427"/>
                    <a:pt x="20543" y="606"/>
                  </a:cubicBezTo>
                  <a:cubicBezTo>
                    <a:pt x="19742" y="-161"/>
                    <a:pt x="18472" y="-193"/>
                    <a:pt x="17615" y="46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48675" y="2649538"/>
              <a:ext cx="71438" cy="74613"/>
            </a:xfrm>
            <a:custGeom>
              <a:avLst/>
              <a:gdLst>
                <a:gd name="T0" fmla="+- 0 10803 213"/>
                <a:gd name="T1" fmla="*/ T0 w 21180"/>
                <a:gd name="T2" fmla="+- 0 10801 203"/>
                <a:gd name="T3" fmla="*/ 10801 h 21196"/>
                <a:gd name="T4" fmla="+- 0 10803 213"/>
                <a:gd name="T5" fmla="*/ T4 w 21180"/>
                <a:gd name="T6" fmla="+- 0 10801 203"/>
                <a:gd name="T7" fmla="*/ 10801 h 21196"/>
                <a:gd name="T8" fmla="+- 0 10803 213"/>
                <a:gd name="T9" fmla="*/ T8 w 21180"/>
                <a:gd name="T10" fmla="+- 0 10801 203"/>
                <a:gd name="T11" fmla="*/ 10801 h 21196"/>
                <a:gd name="T12" fmla="+- 0 10803 213"/>
                <a:gd name="T13" fmla="*/ T12 w 21180"/>
                <a:gd name="T14" fmla="+- 0 10801 203"/>
                <a:gd name="T15" fmla="*/ 10801 h 211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0" h="21196">
                  <a:moveTo>
                    <a:pt x="8372" y="11356"/>
                  </a:moveTo>
                  <a:cubicBezTo>
                    <a:pt x="6122" y="13508"/>
                    <a:pt x="3675" y="15444"/>
                    <a:pt x="1144" y="17292"/>
                  </a:cubicBezTo>
                  <a:cubicBezTo>
                    <a:pt x="963" y="17388"/>
                    <a:pt x="786" y="17493"/>
                    <a:pt x="637" y="17645"/>
                  </a:cubicBezTo>
                  <a:cubicBezTo>
                    <a:pt x="-213" y="18457"/>
                    <a:pt x="-213" y="19774"/>
                    <a:pt x="637" y="20585"/>
                  </a:cubicBezTo>
                  <a:cubicBezTo>
                    <a:pt x="1464" y="21380"/>
                    <a:pt x="2796" y="21397"/>
                    <a:pt x="3652" y="20641"/>
                  </a:cubicBezTo>
                  <a:lnTo>
                    <a:pt x="3665" y="20649"/>
                  </a:lnTo>
                  <a:cubicBezTo>
                    <a:pt x="6364" y="18673"/>
                    <a:pt x="8988" y="16581"/>
                    <a:pt x="11419" y="14263"/>
                  </a:cubicBezTo>
                  <a:cubicBezTo>
                    <a:pt x="13759" y="12030"/>
                    <a:pt x="15873" y="9685"/>
                    <a:pt x="17715" y="7283"/>
                  </a:cubicBezTo>
                  <a:lnTo>
                    <a:pt x="20663" y="3427"/>
                  </a:lnTo>
                  <a:lnTo>
                    <a:pt x="20654" y="3419"/>
                  </a:lnTo>
                  <a:cubicBezTo>
                    <a:pt x="21386" y="2600"/>
                    <a:pt x="21357" y="1379"/>
                    <a:pt x="20541" y="608"/>
                  </a:cubicBezTo>
                  <a:cubicBezTo>
                    <a:pt x="19697" y="-203"/>
                    <a:pt x="18323" y="-203"/>
                    <a:pt x="17468" y="608"/>
                  </a:cubicBezTo>
                  <a:cubicBezTo>
                    <a:pt x="17313" y="760"/>
                    <a:pt x="17197" y="937"/>
                    <a:pt x="17094" y="1114"/>
                  </a:cubicBezTo>
                  <a:lnTo>
                    <a:pt x="14228" y="4857"/>
                  </a:lnTo>
                  <a:cubicBezTo>
                    <a:pt x="12526" y="7090"/>
                    <a:pt x="10552" y="9275"/>
                    <a:pt x="8372" y="113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5503948" y="2608159"/>
            <a:ext cx="53792" cy="5379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200" y="0"/>
                </a:moveTo>
                <a:cubicBezTo>
                  <a:pt x="8596" y="0"/>
                  <a:pt x="0" y="8596"/>
                  <a:pt x="0" y="19195"/>
                </a:cubicBezTo>
                <a:lnTo>
                  <a:pt x="0" y="19199"/>
                </a:lnTo>
                <a:cubicBezTo>
                  <a:pt x="0" y="20524"/>
                  <a:pt x="1068" y="21599"/>
                  <a:pt x="2400" y="21599"/>
                </a:cubicBezTo>
                <a:cubicBezTo>
                  <a:pt x="3721" y="21599"/>
                  <a:pt x="4800" y="20524"/>
                  <a:pt x="4800" y="19199"/>
                </a:cubicBezTo>
                <a:lnTo>
                  <a:pt x="4800" y="19195"/>
                </a:lnTo>
                <a:cubicBezTo>
                  <a:pt x="4800" y="11247"/>
                  <a:pt x="11240" y="4799"/>
                  <a:pt x="19200" y="4799"/>
                </a:cubicBezTo>
                <a:cubicBezTo>
                  <a:pt x="20521" y="4799"/>
                  <a:pt x="21600" y="3724"/>
                  <a:pt x="21600" y="2399"/>
                </a:cubicBezTo>
                <a:cubicBezTo>
                  <a:pt x="21600" y="1075"/>
                  <a:pt x="20521" y="0"/>
                  <a:pt x="192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E0BAB39-26DD-433B-AA3A-FDE6658C7FF6}"/>
              </a:ext>
            </a:extLst>
          </p:cNvPr>
          <p:cNvGrpSpPr/>
          <p:nvPr/>
        </p:nvGrpSpPr>
        <p:grpSpPr>
          <a:xfrm>
            <a:off x="-1986084" y="1549903"/>
            <a:ext cx="4893746" cy="1718255"/>
            <a:chOff x="-2652966" y="1603309"/>
            <a:chExt cx="4893746" cy="1718255"/>
          </a:xfrm>
        </p:grpSpPr>
        <p:grpSp>
          <p:nvGrpSpPr>
            <p:cNvPr id="55" name="Group 61出自【趣你的PPT】(微信:qunideppt)：最优质的PPT资源库"/>
            <p:cNvGrpSpPr/>
            <p:nvPr/>
          </p:nvGrpSpPr>
          <p:grpSpPr>
            <a:xfrm flipH="1">
              <a:off x="749442" y="1705612"/>
              <a:ext cx="277647" cy="276819"/>
              <a:chOff x="2138511" y="2464802"/>
              <a:chExt cx="354012" cy="352956"/>
            </a:xfrm>
            <a:solidFill>
              <a:schemeClr val="accent1"/>
            </a:solidFill>
          </p:grpSpPr>
          <p:sp>
            <p:nvSpPr>
              <p:cNvPr id="5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8" name="Group 64出自【趣你的PPT】(微信:qunideppt)：最优质的PPT资源库"/>
            <p:cNvGrpSpPr/>
            <p:nvPr/>
          </p:nvGrpSpPr>
          <p:grpSpPr>
            <a:xfrm flipH="1">
              <a:off x="749441" y="2966602"/>
              <a:ext cx="277647" cy="276819"/>
              <a:chOff x="2138511" y="2464802"/>
              <a:chExt cx="354012" cy="352956"/>
            </a:xfrm>
            <a:solidFill>
              <a:schemeClr val="accent1"/>
            </a:solidFill>
          </p:grpSpPr>
          <p:sp>
            <p:nvSpPr>
              <p:cNvPr id="5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1" name="出自【趣你的PPT】(微信:qunideppt)：最优质的PPT资源库"/>
            <p:cNvSpPr txBox="1"/>
            <p:nvPr/>
          </p:nvSpPr>
          <p:spPr>
            <a:xfrm flipH="1">
              <a:off x="-224687" y="1603309"/>
              <a:ext cx="24654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导航页</a:t>
              </a:r>
              <a:endParaRPr lang="id-ID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sp>
          <p:nvSpPr>
            <p:cNvPr id="63" name="出自【趣你的PPT】(微信:qunideppt)：最优质的PPT资源库"/>
            <p:cNvSpPr txBox="1"/>
            <p:nvPr/>
          </p:nvSpPr>
          <p:spPr>
            <a:xfrm flipH="1">
              <a:off x="-2652966" y="2859899"/>
              <a:ext cx="4625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刷新</a:t>
              </a:r>
              <a:endParaRPr lang="id-ID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  <p:grpSp>
          <p:nvGrpSpPr>
            <p:cNvPr id="65" name="Group 71出自【趣你的PPT】(微信:qunideppt)：最优质的PPT资源库"/>
            <p:cNvGrpSpPr/>
            <p:nvPr/>
          </p:nvGrpSpPr>
          <p:grpSpPr>
            <a:xfrm>
              <a:off x="749442" y="2331340"/>
              <a:ext cx="277647" cy="276819"/>
              <a:chOff x="2138511" y="2464802"/>
              <a:chExt cx="354012" cy="352956"/>
            </a:xfrm>
            <a:solidFill>
              <a:schemeClr val="accent1"/>
            </a:solidFill>
          </p:grpSpPr>
          <p:sp>
            <p:nvSpPr>
              <p:cNvPr id="6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8" name="出自【趣你的PPT】(微信:qunideppt)：最优质的PPT资源库"/>
            <p:cNvSpPr txBox="1"/>
            <p:nvPr/>
          </p:nvSpPr>
          <p:spPr>
            <a:xfrm>
              <a:off x="1179942" y="223196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按钮</a:t>
              </a:r>
              <a:endParaRPr lang="id-ID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cxnSp>
        <p:nvCxnSpPr>
          <p:cNvPr id="77" name="直接连接符 76"/>
          <p:cNvCxnSpPr/>
          <p:nvPr/>
        </p:nvCxnSpPr>
        <p:spPr>
          <a:xfrm>
            <a:off x="1178504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图片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76" y="185664"/>
            <a:ext cx="809133" cy="899877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1278713" y="450937"/>
            <a:ext cx="36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动效设计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7C4A260-6834-4597-B04E-34F2F876160D}"/>
              </a:ext>
            </a:extLst>
          </p:cNvPr>
          <p:cNvGrpSpPr/>
          <p:nvPr/>
        </p:nvGrpSpPr>
        <p:grpSpPr>
          <a:xfrm>
            <a:off x="3507853" y="1410286"/>
            <a:ext cx="2445711" cy="2449537"/>
            <a:chOff x="4442764" y="2031927"/>
            <a:chExt cx="3276600" cy="3281726"/>
          </a:xfrm>
        </p:grpSpPr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68037" y="3055491"/>
              <a:ext cx="1216657" cy="121751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BEA300B-4357-480A-BE68-BB3053A8C446}"/>
                </a:ext>
              </a:extLst>
            </p:cNvPr>
            <p:cNvGrpSpPr/>
            <p:nvPr/>
          </p:nvGrpSpPr>
          <p:grpSpPr>
            <a:xfrm>
              <a:off x="4442764" y="2031927"/>
              <a:ext cx="3276600" cy="3281726"/>
              <a:chOff x="4442764" y="2031927"/>
              <a:chExt cx="3276600" cy="3281726"/>
            </a:xfrm>
          </p:grpSpPr>
          <p:sp>
            <p:nvSpPr>
              <p:cNvPr id="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132755" y="2038762"/>
                <a:ext cx="1349942" cy="1221783"/>
              </a:xfrm>
              <a:custGeom>
                <a:avLst/>
                <a:gdLst>
                  <a:gd name="T0" fmla="*/ 517 w 995"/>
                  <a:gd name="T1" fmla="*/ 834 h 900"/>
                  <a:gd name="T2" fmla="*/ 905 w 995"/>
                  <a:gd name="T3" fmla="*/ 604 h 900"/>
                  <a:gd name="T4" fmla="*/ 831 w 995"/>
                  <a:gd name="T5" fmla="*/ 395 h 900"/>
                  <a:gd name="T6" fmla="*/ 147 w 995"/>
                  <a:gd name="T7" fmla="*/ 26 h 900"/>
                  <a:gd name="T8" fmla="*/ 3 w 995"/>
                  <a:gd name="T9" fmla="*/ 96 h 900"/>
                  <a:gd name="T10" fmla="*/ 9 w 995"/>
                  <a:gd name="T11" fmla="*/ 576 h 900"/>
                  <a:gd name="T12" fmla="*/ 68 w 995"/>
                  <a:gd name="T13" fmla="*/ 670 h 900"/>
                  <a:gd name="T14" fmla="*/ 328 w 995"/>
                  <a:gd name="T15" fmla="*/ 804 h 900"/>
                  <a:gd name="T16" fmla="*/ 517 w 995"/>
                  <a:gd name="T17" fmla="*/ 834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5" h="900">
                    <a:moveTo>
                      <a:pt x="517" y="834"/>
                    </a:moveTo>
                    <a:cubicBezTo>
                      <a:pt x="579" y="796"/>
                      <a:pt x="905" y="604"/>
                      <a:pt x="905" y="604"/>
                    </a:cubicBezTo>
                    <a:cubicBezTo>
                      <a:pt x="905" y="604"/>
                      <a:pt x="995" y="568"/>
                      <a:pt x="831" y="395"/>
                    </a:cubicBezTo>
                    <a:cubicBezTo>
                      <a:pt x="669" y="223"/>
                      <a:pt x="442" y="70"/>
                      <a:pt x="147" y="26"/>
                    </a:cubicBezTo>
                    <a:cubicBezTo>
                      <a:pt x="108" y="21"/>
                      <a:pt x="0" y="0"/>
                      <a:pt x="3" y="96"/>
                    </a:cubicBezTo>
                    <a:cubicBezTo>
                      <a:pt x="6" y="192"/>
                      <a:pt x="9" y="576"/>
                      <a:pt x="9" y="576"/>
                    </a:cubicBezTo>
                    <a:cubicBezTo>
                      <a:pt x="9" y="576"/>
                      <a:pt x="8" y="649"/>
                      <a:pt x="68" y="670"/>
                    </a:cubicBezTo>
                    <a:cubicBezTo>
                      <a:pt x="128" y="692"/>
                      <a:pt x="253" y="737"/>
                      <a:pt x="328" y="804"/>
                    </a:cubicBezTo>
                    <a:cubicBezTo>
                      <a:pt x="396" y="865"/>
                      <a:pt x="411" y="900"/>
                      <a:pt x="517" y="834"/>
                    </a:cubicBezTo>
                    <a:close/>
                  </a:path>
                </a:pathLst>
              </a:cu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123357" y="4085035"/>
                <a:ext cx="1339689" cy="1228618"/>
              </a:xfrm>
              <a:custGeom>
                <a:avLst/>
                <a:gdLst>
                  <a:gd name="T0" fmla="*/ 7 w 987"/>
                  <a:gd name="T1" fmla="*/ 357 h 905"/>
                  <a:gd name="T2" fmla="*/ 23 w 987"/>
                  <a:gd name="T3" fmla="*/ 808 h 905"/>
                  <a:gd name="T4" fmla="*/ 242 w 987"/>
                  <a:gd name="T5" fmla="*/ 844 h 905"/>
                  <a:gd name="T6" fmla="*/ 894 w 987"/>
                  <a:gd name="T7" fmla="*/ 420 h 905"/>
                  <a:gd name="T8" fmla="*/ 901 w 987"/>
                  <a:gd name="T9" fmla="*/ 261 h 905"/>
                  <a:gd name="T10" fmla="*/ 477 w 987"/>
                  <a:gd name="T11" fmla="*/ 36 h 905"/>
                  <a:gd name="T12" fmla="*/ 366 w 987"/>
                  <a:gd name="T13" fmla="*/ 43 h 905"/>
                  <a:gd name="T14" fmla="*/ 124 w 987"/>
                  <a:gd name="T15" fmla="*/ 206 h 905"/>
                  <a:gd name="T16" fmla="*/ 7 w 987"/>
                  <a:gd name="T17" fmla="*/ 357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7" h="905">
                    <a:moveTo>
                      <a:pt x="7" y="357"/>
                    </a:moveTo>
                    <a:cubicBezTo>
                      <a:pt x="11" y="430"/>
                      <a:pt x="23" y="808"/>
                      <a:pt x="23" y="808"/>
                    </a:cubicBezTo>
                    <a:cubicBezTo>
                      <a:pt x="23" y="808"/>
                      <a:pt x="11" y="905"/>
                      <a:pt x="242" y="844"/>
                    </a:cubicBezTo>
                    <a:cubicBezTo>
                      <a:pt x="470" y="783"/>
                      <a:pt x="714" y="658"/>
                      <a:pt x="894" y="420"/>
                    </a:cubicBezTo>
                    <a:cubicBezTo>
                      <a:pt x="917" y="389"/>
                      <a:pt x="987" y="304"/>
                      <a:pt x="901" y="261"/>
                    </a:cubicBezTo>
                    <a:cubicBezTo>
                      <a:pt x="815" y="217"/>
                      <a:pt x="477" y="36"/>
                      <a:pt x="477" y="36"/>
                    </a:cubicBezTo>
                    <a:cubicBezTo>
                      <a:pt x="477" y="36"/>
                      <a:pt x="413" y="0"/>
                      <a:pt x="366" y="43"/>
                    </a:cubicBezTo>
                    <a:cubicBezTo>
                      <a:pt x="318" y="85"/>
                      <a:pt x="219" y="173"/>
                      <a:pt x="124" y="206"/>
                    </a:cubicBezTo>
                    <a:cubicBezTo>
                      <a:pt x="38" y="237"/>
                      <a:pt x="0" y="232"/>
                      <a:pt x="7" y="357"/>
                    </a:cubicBezTo>
                    <a:close/>
                  </a:path>
                </a:pathLst>
              </a:cu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727413" y="2878631"/>
                <a:ext cx="991951" cy="1555851"/>
              </a:xfrm>
              <a:custGeom>
                <a:avLst/>
                <a:gdLst>
                  <a:gd name="T0" fmla="*/ 111 w 731"/>
                  <a:gd name="T1" fmla="*/ 870 h 1146"/>
                  <a:gd name="T2" fmla="*/ 507 w 731"/>
                  <a:gd name="T3" fmla="*/ 1086 h 1146"/>
                  <a:gd name="T4" fmla="*/ 649 w 731"/>
                  <a:gd name="T5" fmla="*/ 917 h 1146"/>
                  <a:gd name="T6" fmla="*/ 617 w 731"/>
                  <a:gd name="T7" fmla="*/ 140 h 1146"/>
                  <a:gd name="T8" fmla="*/ 484 w 731"/>
                  <a:gd name="T9" fmla="*/ 52 h 1146"/>
                  <a:gd name="T10" fmla="*/ 75 w 731"/>
                  <a:gd name="T11" fmla="*/ 302 h 1146"/>
                  <a:gd name="T12" fmla="*/ 23 w 731"/>
                  <a:gd name="T13" fmla="*/ 401 h 1146"/>
                  <a:gd name="T14" fmla="*/ 41 w 731"/>
                  <a:gd name="T15" fmla="*/ 692 h 1146"/>
                  <a:gd name="T16" fmla="*/ 111 w 731"/>
                  <a:gd name="T17" fmla="*/ 87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1" h="1146">
                    <a:moveTo>
                      <a:pt x="111" y="870"/>
                    </a:moveTo>
                    <a:cubicBezTo>
                      <a:pt x="176" y="904"/>
                      <a:pt x="507" y="1086"/>
                      <a:pt x="507" y="1086"/>
                    </a:cubicBezTo>
                    <a:cubicBezTo>
                      <a:pt x="507" y="1086"/>
                      <a:pt x="584" y="1146"/>
                      <a:pt x="649" y="917"/>
                    </a:cubicBezTo>
                    <a:cubicBezTo>
                      <a:pt x="714" y="689"/>
                      <a:pt x="731" y="416"/>
                      <a:pt x="617" y="140"/>
                    </a:cubicBezTo>
                    <a:cubicBezTo>
                      <a:pt x="602" y="104"/>
                      <a:pt x="565" y="0"/>
                      <a:pt x="484" y="52"/>
                    </a:cubicBezTo>
                    <a:cubicBezTo>
                      <a:pt x="403" y="103"/>
                      <a:pt x="75" y="302"/>
                      <a:pt x="75" y="302"/>
                    </a:cubicBezTo>
                    <a:cubicBezTo>
                      <a:pt x="75" y="302"/>
                      <a:pt x="11" y="338"/>
                      <a:pt x="23" y="401"/>
                    </a:cubicBezTo>
                    <a:cubicBezTo>
                      <a:pt x="36" y="463"/>
                      <a:pt x="60" y="594"/>
                      <a:pt x="41" y="692"/>
                    </a:cubicBezTo>
                    <a:cubicBezTo>
                      <a:pt x="23" y="782"/>
                      <a:pt x="0" y="813"/>
                      <a:pt x="111" y="870"/>
                    </a:cubicBezTo>
                    <a:close/>
                  </a:path>
                </a:pathLst>
              </a:custGeom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42764" y="2882903"/>
                <a:ext cx="991951" cy="1554997"/>
              </a:xfrm>
              <a:custGeom>
                <a:avLst/>
                <a:gdLst>
                  <a:gd name="T0" fmla="*/ 620 w 731"/>
                  <a:gd name="T1" fmla="*/ 276 h 1146"/>
                  <a:gd name="T2" fmla="*/ 224 w 731"/>
                  <a:gd name="T3" fmla="*/ 59 h 1146"/>
                  <a:gd name="T4" fmla="*/ 81 w 731"/>
                  <a:gd name="T5" fmla="*/ 229 h 1146"/>
                  <a:gd name="T6" fmla="*/ 113 w 731"/>
                  <a:gd name="T7" fmla="*/ 1006 h 1146"/>
                  <a:gd name="T8" fmla="*/ 246 w 731"/>
                  <a:gd name="T9" fmla="*/ 1094 h 1146"/>
                  <a:gd name="T10" fmla="*/ 656 w 731"/>
                  <a:gd name="T11" fmla="*/ 844 h 1146"/>
                  <a:gd name="T12" fmla="*/ 707 w 731"/>
                  <a:gd name="T13" fmla="*/ 745 h 1146"/>
                  <a:gd name="T14" fmla="*/ 690 w 731"/>
                  <a:gd name="T15" fmla="*/ 453 h 1146"/>
                  <a:gd name="T16" fmla="*/ 620 w 731"/>
                  <a:gd name="T17" fmla="*/ 276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1" h="1146">
                    <a:moveTo>
                      <a:pt x="620" y="276"/>
                    </a:moveTo>
                    <a:cubicBezTo>
                      <a:pt x="555" y="242"/>
                      <a:pt x="224" y="59"/>
                      <a:pt x="224" y="59"/>
                    </a:cubicBezTo>
                    <a:cubicBezTo>
                      <a:pt x="224" y="59"/>
                      <a:pt x="147" y="0"/>
                      <a:pt x="81" y="229"/>
                    </a:cubicBezTo>
                    <a:cubicBezTo>
                      <a:pt x="17" y="456"/>
                      <a:pt x="0" y="730"/>
                      <a:pt x="113" y="1006"/>
                    </a:cubicBezTo>
                    <a:cubicBezTo>
                      <a:pt x="128" y="1042"/>
                      <a:pt x="166" y="1146"/>
                      <a:pt x="246" y="1094"/>
                    </a:cubicBezTo>
                    <a:cubicBezTo>
                      <a:pt x="327" y="1042"/>
                      <a:pt x="656" y="844"/>
                      <a:pt x="656" y="844"/>
                    </a:cubicBezTo>
                    <a:cubicBezTo>
                      <a:pt x="656" y="844"/>
                      <a:pt x="719" y="807"/>
                      <a:pt x="707" y="745"/>
                    </a:cubicBezTo>
                    <a:cubicBezTo>
                      <a:pt x="695" y="682"/>
                      <a:pt x="670" y="552"/>
                      <a:pt x="690" y="453"/>
                    </a:cubicBezTo>
                    <a:cubicBezTo>
                      <a:pt x="708" y="363"/>
                      <a:pt x="731" y="333"/>
                      <a:pt x="620" y="276"/>
                    </a:cubicBezTo>
                    <a:close/>
                  </a:path>
                </a:pathLst>
              </a:cu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81994" y="4067947"/>
                <a:ext cx="1354214" cy="1218365"/>
              </a:xfrm>
              <a:custGeom>
                <a:avLst/>
                <a:gdLst>
                  <a:gd name="T0" fmla="*/ 477 w 998"/>
                  <a:gd name="T1" fmla="*/ 67 h 898"/>
                  <a:gd name="T2" fmla="*/ 90 w 998"/>
                  <a:gd name="T3" fmla="*/ 299 h 898"/>
                  <a:gd name="T4" fmla="*/ 165 w 998"/>
                  <a:gd name="T5" fmla="*/ 508 h 898"/>
                  <a:gd name="T6" fmla="*/ 851 w 998"/>
                  <a:gd name="T7" fmla="*/ 873 h 898"/>
                  <a:gd name="T8" fmla="*/ 995 w 998"/>
                  <a:gd name="T9" fmla="*/ 802 h 898"/>
                  <a:gd name="T10" fmla="*/ 986 w 998"/>
                  <a:gd name="T11" fmla="*/ 323 h 898"/>
                  <a:gd name="T12" fmla="*/ 926 w 998"/>
                  <a:gd name="T13" fmla="*/ 229 h 898"/>
                  <a:gd name="T14" fmla="*/ 666 w 998"/>
                  <a:gd name="T15" fmla="*/ 96 h 898"/>
                  <a:gd name="T16" fmla="*/ 477 w 998"/>
                  <a:gd name="T17" fmla="*/ 67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8" h="898">
                    <a:moveTo>
                      <a:pt x="477" y="67"/>
                    </a:moveTo>
                    <a:cubicBezTo>
                      <a:pt x="415" y="106"/>
                      <a:pt x="90" y="299"/>
                      <a:pt x="90" y="299"/>
                    </a:cubicBezTo>
                    <a:cubicBezTo>
                      <a:pt x="90" y="299"/>
                      <a:pt x="0" y="336"/>
                      <a:pt x="165" y="508"/>
                    </a:cubicBezTo>
                    <a:cubicBezTo>
                      <a:pt x="328" y="679"/>
                      <a:pt x="556" y="831"/>
                      <a:pt x="851" y="873"/>
                    </a:cubicBezTo>
                    <a:cubicBezTo>
                      <a:pt x="890" y="878"/>
                      <a:pt x="998" y="898"/>
                      <a:pt x="995" y="802"/>
                    </a:cubicBezTo>
                    <a:cubicBezTo>
                      <a:pt x="991" y="706"/>
                      <a:pt x="986" y="323"/>
                      <a:pt x="986" y="323"/>
                    </a:cubicBezTo>
                    <a:cubicBezTo>
                      <a:pt x="986" y="323"/>
                      <a:pt x="986" y="250"/>
                      <a:pt x="926" y="229"/>
                    </a:cubicBezTo>
                    <a:cubicBezTo>
                      <a:pt x="866" y="208"/>
                      <a:pt x="741" y="163"/>
                      <a:pt x="666" y="96"/>
                    </a:cubicBezTo>
                    <a:cubicBezTo>
                      <a:pt x="597" y="36"/>
                      <a:pt x="582" y="0"/>
                      <a:pt x="477" y="67"/>
                    </a:cubicBezTo>
                    <a:close/>
                  </a:path>
                </a:pathLst>
              </a:custGeom>
              <a:blipFill dpi="0"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93101" y="2031927"/>
                <a:ext cx="1351651" cy="1208113"/>
              </a:xfrm>
              <a:custGeom>
                <a:avLst/>
                <a:gdLst>
                  <a:gd name="T0" fmla="*/ 982 w 996"/>
                  <a:gd name="T1" fmla="*/ 547 h 890"/>
                  <a:gd name="T2" fmla="*/ 982 w 996"/>
                  <a:gd name="T3" fmla="*/ 96 h 890"/>
                  <a:gd name="T4" fmla="*/ 764 w 996"/>
                  <a:gd name="T5" fmla="*/ 53 h 890"/>
                  <a:gd name="T6" fmla="*/ 98 w 996"/>
                  <a:gd name="T7" fmla="*/ 453 h 890"/>
                  <a:gd name="T8" fmla="*/ 85 w 996"/>
                  <a:gd name="T9" fmla="*/ 613 h 890"/>
                  <a:gd name="T10" fmla="*/ 501 w 996"/>
                  <a:gd name="T11" fmla="*/ 852 h 890"/>
                  <a:gd name="T12" fmla="*/ 612 w 996"/>
                  <a:gd name="T13" fmla="*/ 849 h 890"/>
                  <a:gd name="T14" fmla="*/ 859 w 996"/>
                  <a:gd name="T15" fmla="*/ 694 h 890"/>
                  <a:gd name="T16" fmla="*/ 982 w 996"/>
                  <a:gd name="T17" fmla="*/ 547 h 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6" h="890">
                    <a:moveTo>
                      <a:pt x="982" y="547"/>
                    </a:moveTo>
                    <a:cubicBezTo>
                      <a:pt x="980" y="474"/>
                      <a:pt x="982" y="96"/>
                      <a:pt x="982" y="96"/>
                    </a:cubicBezTo>
                    <a:cubicBezTo>
                      <a:pt x="982" y="96"/>
                      <a:pt x="996" y="0"/>
                      <a:pt x="764" y="53"/>
                    </a:cubicBezTo>
                    <a:cubicBezTo>
                      <a:pt x="534" y="105"/>
                      <a:pt x="286" y="222"/>
                      <a:pt x="98" y="453"/>
                    </a:cubicBezTo>
                    <a:cubicBezTo>
                      <a:pt x="73" y="484"/>
                      <a:pt x="0" y="567"/>
                      <a:pt x="85" y="613"/>
                    </a:cubicBezTo>
                    <a:cubicBezTo>
                      <a:pt x="169" y="659"/>
                      <a:pt x="501" y="852"/>
                      <a:pt x="501" y="852"/>
                    </a:cubicBezTo>
                    <a:cubicBezTo>
                      <a:pt x="501" y="852"/>
                      <a:pt x="563" y="890"/>
                      <a:pt x="612" y="849"/>
                    </a:cubicBezTo>
                    <a:cubicBezTo>
                      <a:pt x="661" y="808"/>
                      <a:pt x="764" y="724"/>
                      <a:pt x="859" y="694"/>
                    </a:cubicBezTo>
                    <a:cubicBezTo>
                      <a:pt x="947" y="667"/>
                      <a:pt x="984" y="672"/>
                      <a:pt x="982" y="547"/>
                    </a:cubicBezTo>
                    <a:close/>
                  </a:path>
                </a:pathLst>
              </a:custGeom>
              <a:blipFill dpi="0"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5705718" y="3472243"/>
                <a:ext cx="1066126" cy="494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喵呜</a:t>
                </a:r>
              </a:p>
            </p:txBody>
          </p:sp>
        </p:grp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74A27D19-6FD9-45E1-8501-AB20C649DE89}"/>
              </a:ext>
            </a:extLst>
          </p:cNvPr>
          <p:cNvSpPr/>
          <p:nvPr/>
        </p:nvSpPr>
        <p:spPr>
          <a:xfrm>
            <a:off x="7371272" y="1495521"/>
            <a:ext cx="2334274" cy="4165999"/>
          </a:xfrm>
          <a:prstGeom prst="rect">
            <a:avLst/>
          </a:pr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miaowu">
            <a:hlinkClick r:id="" action="ppaction://media"/>
            <a:extLst>
              <a:ext uri="{FF2B5EF4-FFF2-40B4-BE49-F238E27FC236}">
                <a16:creationId xmlns:a16="http://schemas.microsoft.com/office/drawing/2014/main" id="{0589F774-00E6-499A-A42D-B36CD6384F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211358" y="1410286"/>
            <a:ext cx="2654101" cy="468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27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245204" y="975921"/>
            <a:ext cx="2623806" cy="830996"/>
            <a:chOff x="388192" y="423306"/>
            <a:chExt cx="2623806" cy="830996"/>
          </a:xfrm>
        </p:grpSpPr>
        <p:sp>
          <p:nvSpPr>
            <p:cNvPr id="7" name="圆角矩形 6"/>
            <p:cNvSpPr/>
            <p:nvPr/>
          </p:nvSpPr>
          <p:spPr>
            <a:xfrm>
              <a:off x="388192" y="423306"/>
              <a:ext cx="2623806" cy="830996"/>
            </a:xfrm>
            <a:prstGeom prst="roundRect">
              <a:avLst/>
            </a:prstGeom>
            <a:solidFill>
              <a:srgbClr val="7BC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23564" y="479722"/>
              <a:ext cx="21530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6</a:t>
              </a:r>
              <a:endPara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991069" y="1714628"/>
            <a:ext cx="1321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2400" dirty="0">
              <a:solidFill>
                <a:srgbClr val="37609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5561853" y="4302008"/>
            <a:ext cx="6634894" cy="16173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560815" y="3254144"/>
            <a:ext cx="31102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团队分工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71" y="1988728"/>
            <a:ext cx="544316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10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0" y="185664"/>
            <a:ext cx="809133" cy="8998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322363" y="464234"/>
            <a:ext cx="2278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小组分工</a:t>
            </a:r>
            <a:endParaRPr lang="zh-CN" altLang="en-US" sz="24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1322363" y="1333500"/>
            <a:ext cx="880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本阶段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设计的任务情况，我们以之前做的原型图为模板，用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studio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代码编写了页面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文件和页面跳转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1C324D-88E7-40B0-AAB4-1E87A6183D92}"/>
              </a:ext>
            </a:extLst>
          </p:cNvPr>
          <p:cNvSpPr txBox="1"/>
          <p:nvPr/>
        </p:nvSpPr>
        <p:spPr>
          <a:xfrm>
            <a:off x="1322363" y="2385179"/>
            <a:ext cx="418576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页面设计：</a:t>
            </a:r>
            <a:endParaRPr lang="en-US" altLang="zh-CN" sz="2400" b="1" dirty="0"/>
          </a:p>
          <a:p>
            <a:r>
              <a:rPr lang="zh-CN" altLang="en-US" sz="2400" dirty="0"/>
              <a:t>詹萍：首页、流浪猫页面</a:t>
            </a:r>
            <a:endParaRPr lang="en-US" altLang="zh-CN" sz="2400" dirty="0"/>
          </a:p>
          <a:p>
            <a:r>
              <a:rPr lang="zh-CN" altLang="en-US" sz="2400" dirty="0"/>
              <a:t>庞倩婷：猫圈（含</a:t>
            </a:r>
            <a:r>
              <a:rPr lang="en-US" altLang="zh-CN" sz="2400" dirty="0"/>
              <a:t>4</a:t>
            </a:r>
            <a:r>
              <a:rPr lang="zh-CN" altLang="en-US" sz="2400" dirty="0"/>
              <a:t>个）</a:t>
            </a:r>
            <a:endParaRPr lang="en-US" altLang="zh-CN" sz="2400" dirty="0"/>
          </a:p>
          <a:p>
            <a:r>
              <a:rPr lang="zh-CN" altLang="en-US" sz="2400" dirty="0"/>
              <a:t>陈玉淋：个人账号、</a:t>
            </a:r>
            <a:r>
              <a:rPr lang="en-US" altLang="zh-CN" sz="2400" dirty="0"/>
              <a:t>icon</a:t>
            </a:r>
            <a:r>
              <a:rPr lang="zh-CN" altLang="en-US" sz="2400" dirty="0"/>
              <a:t>设计</a:t>
            </a:r>
            <a:endParaRPr lang="en-US" altLang="zh-CN" sz="2400" dirty="0"/>
          </a:p>
          <a:p>
            <a:r>
              <a:rPr lang="zh-CN" altLang="en-US" sz="2400" dirty="0"/>
              <a:t>李洁莹：寻猫启示、失猫认领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b="1" dirty="0"/>
              <a:t>PPT:</a:t>
            </a:r>
          </a:p>
          <a:p>
            <a:r>
              <a:rPr lang="zh-CN" altLang="en-US" sz="2400" dirty="0"/>
              <a:t>陈玉淋、李洁莹</a:t>
            </a:r>
            <a:endParaRPr lang="en-US" altLang="zh-CN" sz="2400" dirty="0"/>
          </a:p>
          <a:p>
            <a:endParaRPr lang="en-US" altLang="zh-CN" sz="2400" b="1" dirty="0"/>
          </a:p>
          <a:p>
            <a:r>
              <a:rPr lang="zh-CN" altLang="en-US" sz="2400" b="1" dirty="0"/>
              <a:t>整合测试：</a:t>
            </a:r>
            <a:endParaRPr lang="en-US" altLang="zh-CN" sz="2400" b="1" dirty="0"/>
          </a:p>
          <a:p>
            <a:r>
              <a:rPr lang="zh-CN" altLang="en-US" sz="2400" dirty="0"/>
              <a:t>詹萍、庞倩婷</a:t>
            </a:r>
          </a:p>
        </p:txBody>
      </p:sp>
    </p:spTree>
    <p:extLst>
      <p:ext uri="{BB962C8B-B14F-4D97-AF65-F5344CB8AC3E}">
        <p14:creationId xmlns:p14="http://schemas.microsoft.com/office/powerpoint/2010/main" val="374359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087946" y="3848515"/>
            <a:ext cx="547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THANK YOU FOR YOUR LISTENING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5557106" y="3425187"/>
            <a:ext cx="6634894" cy="16173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6087946" y="2187036"/>
            <a:ext cx="5349733" cy="830996"/>
            <a:chOff x="5804115" y="2624102"/>
            <a:chExt cx="5349733" cy="830996"/>
          </a:xfrm>
        </p:grpSpPr>
        <p:sp>
          <p:nvSpPr>
            <p:cNvPr id="7" name="圆角矩形 6"/>
            <p:cNvSpPr/>
            <p:nvPr/>
          </p:nvSpPr>
          <p:spPr>
            <a:xfrm>
              <a:off x="5804115" y="2624102"/>
              <a:ext cx="5349733" cy="830996"/>
            </a:xfrm>
            <a:prstGeom prst="roundRect">
              <a:avLst/>
            </a:prstGeom>
            <a:solidFill>
              <a:srgbClr val="7BC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385998" y="2669742"/>
              <a:ext cx="418596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感谢您的聆听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9" y="1860210"/>
            <a:ext cx="5592765" cy="49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47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245204" y="975921"/>
            <a:ext cx="2623806" cy="830996"/>
            <a:chOff x="388192" y="423306"/>
            <a:chExt cx="2623806" cy="830996"/>
          </a:xfrm>
        </p:grpSpPr>
        <p:sp>
          <p:nvSpPr>
            <p:cNvPr id="7" name="圆角矩形 6"/>
            <p:cNvSpPr/>
            <p:nvPr/>
          </p:nvSpPr>
          <p:spPr>
            <a:xfrm>
              <a:off x="388192" y="423306"/>
              <a:ext cx="2623806" cy="830996"/>
            </a:xfrm>
            <a:prstGeom prst="roundRect">
              <a:avLst/>
            </a:prstGeom>
            <a:solidFill>
              <a:srgbClr val="7BC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23564" y="479722"/>
              <a:ext cx="21530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Part 1</a:t>
              </a:r>
              <a:endPara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991069" y="1714628"/>
            <a:ext cx="1321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en-US" altLang="zh-CN" sz="2400" dirty="0">
              <a:solidFill>
                <a:srgbClr val="376092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5561853" y="4302008"/>
            <a:ext cx="6634894" cy="16173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818486" y="3096497"/>
            <a:ext cx="6014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UI</a:t>
            </a:r>
            <a:r>
              <a:rPr lang="zh-CN" altLang="en-US" sz="4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设计的创意和表现力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5460"/>
            <a:ext cx="5684762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7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40077" y="450937"/>
            <a:ext cx="36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UI</a:t>
            </a:r>
            <a:r>
              <a:rPr lang="zh-CN" altLang="en-US" sz="24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界面设计（原型设计）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1240077" y="1113337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5" y="102203"/>
            <a:ext cx="809133" cy="89987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A99F91-B009-4C59-9D3A-CAA9153D7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43" y="1231536"/>
            <a:ext cx="3048000" cy="5410200"/>
          </a:xfrm>
          <a:prstGeom prst="rect">
            <a:avLst/>
          </a:prstGeom>
        </p:spPr>
      </p:pic>
      <p:pic>
        <p:nvPicPr>
          <p:cNvPr id="5" name="图片 4" descr="图片包含 猫, 就坐, 屏幕截图&#10;&#10;已生成极高可信度的说明">
            <a:extLst>
              <a:ext uri="{FF2B5EF4-FFF2-40B4-BE49-F238E27FC236}">
                <a16:creationId xmlns:a16="http://schemas.microsoft.com/office/drawing/2014/main" id="{805B252A-E813-4152-87EB-CFDC69B43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8" y="1231536"/>
            <a:ext cx="3048000" cy="54102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AAA366C-150C-4EB0-A2DC-C16D4D7170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43" y="1231535"/>
            <a:ext cx="3048000" cy="5410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998139E-69C2-4428-B528-0205B87151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8" y="1231535"/>
            <a:ext cx="3048000" cy="5410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6790DF3-C4C0-477B-AEB7-E24054F27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43" y="1231534"/>
            <a:ext cx="3048000" cy="54102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001A13F-7149-4ECB-A331-94C29E3857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8" y="1233487"/>
            <a:ext cx="3048000" cy="5410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437E4FE-66E6-4863-8B50-C7AFE52340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43" y="1231533"/>
            <a:ext cx="3048000" cy="5410200"/>
          </a:xfrm>
          <a:prstGeom prst="rect">
            <a:avLst/>
          </a:prstGeom>
        </p:spPr>
      </p:pic>
      <p:pic>
        <p:nvPicPr>
          <p:cNvPr id="23" name="图片 22" descr="图片包含 屏幕截图&#10;&#10;已生成极高可信度的说明">
            <a:extLst>
              <a:ext uri="{FF2B5EF4-FFF2-40B4-BE49-F238E27FC236}">
                <a16:creationId xmlns:a16="http://schemas.microsoft.com/office/drawing/2014/main" id="{3A74B045-528B-4538-88DD-C4EAA78AED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8" y="1231533"/>
            <a:ext cx="3048000" cy="5410200"/>
          </a:xfrm>
          <a:prstGeom prst="rect">
            <a:avLst/>
          </a:prstGeom>
        </p:spPr>
      </p:pic>
      <p:pic>
        <p:nvPicPr>
          <p:cNvPr id="25" name="图片 24" descr="图片包含 屏幕截图&#10;&#10;已生成极高可信度的说明">
            <a:extLst>
              <a:ext uri="{FF2B5EF4-FFF2-40B4-BE49-F238E27FC236}">
                <a16:creationId xmlns:a16="http://schemas.microsoft.com/office/drawing/2014/main" id="{AA52C37A-E507-4596-A013-E64F219843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43" y="1231532"/>
            <a:ext cx="3048000" cy="5410200"/>
          </a:xfrm>
          <a:prstGeom prst="rect">
            <a:avLst/>
          </a:prstGeom>
        </p:spPr>
      </p:pic>
      <p:pic>
        <p:nvPicPr>
          <p:cNvPr id="27" name="图片 26" descr="图片包含 屏幕截图&#10;&#10;已生成极高可信度的说明">
            <a:extLst>
              <a:ext uri="{FF2B5EF4-FFF2-40B4-BE49-F238E27FC236}">
                <a16:creationId xmlns:a16="http://schemas.microsoft.com/office/drawing/2014/main" id="{E6875949-730C-40FA-BA26-CDB7EE1649A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8" y="1229582"/>
            <a:ext cx="3048000" cy="5410200"/>
          </a:xfrm>
          <a:prstGeom prst="rect">
            <a:avLst/>
          </a:prstGeom>
        </p:spPr>
      </p:pic>
      <p:pic>
        <p:nvPicPr>
          <p:cNvPr id="29" name="图片 28" descr="图片包含 猫, 小狗, 动物, 哺乳动物&#10;&#10;已生成极高可信度的说明">
            <a:extLst>
              <a:ext uri="{FF2B5EF4-FFF2-40B4-BE49-F238E27FC236}">
                <a16:creationId xmlns:a16="http://schemas.microsoft.com/office/drawing/2014/main" id="{B9437E45-ABA4-4000-B52B-2867A5CBA0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43" y="1229582"/>
            <a:ext cx="3048000" cy="5410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B873A91-5056-4D63-8EB5-F49184B444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8" y="1229582"/>
            <a:ext cx="3048000" cy="5410200"/>
          </a:xfrm>
          <a:prstGeom prst="rect">
            <a:avLst/>
          </a:prstGeom>
        </p:spPr>
      </p:pic>
      <p:pic>
        <p:nvPicPr>
          <p:cNvPr id="33" name="图片 32" descr="图片包含 屏幕截图&#10;&#10;已生成极高可信度的说明">
            <a:extLst>
              <a:ext uri="{FF2B5EF4-FFF2-40B4-BE49-F238E27FC236}">
                <a16:creationId xmlns:a16="http://schemas.microsoft.com/office/drawing/2014/main" id="{D822C70D-7C09-45D6-8EE6-2EFA90D399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43" y="1229582"/>
            <a:ext cx="3048000" cy="5410200"/>
          </a:xfrm>
          <a:prstGeom prst="rect">
            <a:avLst/>
          </a:prstGeom>
        </p:spPr>
      </p:pic>
      <p:pic>
        <p:nvPicPr>
          <p:cNvPr id="37" name="图片 36" descr="图片包含 文字&#10;&#10;已生成极高可信度的说明">
            <a:extLst>
              <a:ext uri="{FF2B5EF4-FFF2-40B4-BE49-F238E27FC236}">
                <a16:creationId xmlns:a16="http://schemas.microsoft.com/office/drawing/2014/main" id="{3F4B6900-D0A9-40EA-BFD6-15627F7D6D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8" y="1229582"/>
            <a:ext cx="3048000" cy="5410200"/>
          </a:xfrm>
          <a:prstGeom prst="rect">
            <a:avLst/>
          </a:prstGeom>
        </p:spPr>
      </p:pic>
      <p:pic>
        <p:nvPicPr>
          <p:cNvPr id="41" name="图片 40" descr="图片包含 屏幕截图&#10;&#10;已生成极高可信度的说明">
            <a:extLst>
              <a:ext uri="{FF2B5EF4-FFF2-40B4-BE49-F238E27FC236}">
                <a16:creationId xmlns:a16="http://schemas.microsoft.com/office/drawing/2014/main" id="{309C0431-EA2F-47E5-9FDB-CBCEAD6B706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43" y="1227632"/>
            <a:ext cx="3048000" cy="5410200"/>
          </a:xfrm>
          <a:prstGeom prst="rect">
            <a:avLst/>
          </a:prstGeom>
        </p:spPr>
      </p:pic>
      <p:pic>
        <p:nvPicPr>
          <p:cNvPr id="43" name="图片 42" descr="图片包含 屏幕截图&#10;&#10;已生成高可信度的说明">
            <a:extLst>
              <a:ext uri="{FF2B5EF4-FFF2-40B4-BE49-F238E27FC236}">
                <a16:creationId xmlns:a16="http://schemas.microsoft.com/office/drawing/2014/main" id="{E240EE95-0498-4AEF-9333-5AF2BD2EEB0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8" y="1227631"/>
            <a:ext cx="3048000" cy="5410200"/>
          </a:xfrm>
          <a:prstGeom prst="rect">
            <a:avLst/>
          </a:prstGeom>
        </p:spPr>
      </p:pic>
      <p:pic>
        <p:nvPicPr>
          <p:cNvPr id="45" name="图片 44" descr="图片包含 屏幕截图&#10;&#10;已生成极高可信度的说明">
            <a:extLst>
              <a:ext uri="{FF2B5EF4-FFF2-40B4-BE49-F238E27FC236}">
                <a16:creationId xmlns:a16="http://schemas.microsoft.com/office/drawing/2014/main" id="{26E93DAC-8955-4104-B834-0F7DCF14CA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43" y="1225682"/>
            <a:ext cx="3048000" cy="5410200"/>
          </a:xfrm>
          <a:prstGeom prst="rect">
            <a:avLst/>
          </a:prstGeom>
        </p:spPr>
      </p:pic>
      <p:pic>
        <p:nvPicPr>
          <p:cNvPr id="47" name="图片 46" descr="图片包含 屏幕截图&#10;&#10;已生成极高可信度的说明">
            <a:extLst>
              <a:ext uri="{FF2B5EF4-FFF2-40B4-BE49-F238E27FC236}">
                <a16:creationId xmlns:a16="http://schemas.microsoft.com/office/drawing/2014/main" id="{FD980DF0-1D60-49E1-A99D-277A5745C5E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8" y="1233487"/>
            <a:ext cx="3048000" cy="54102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4D87AF5-7D07-4509-9561-E58CC5E3EB56}"/>
              </a:ext>
            </a:extLst>
          </p:cNvPr>
          <p:cNvSpPr/>
          <p:nvPr/>
        </p:nvSpPr>
        <p:spPr>
          <a:xfrm>
            <a:off x="1139868" y="1507654"/>
            <a:ext cx="201403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dirty="0">
                <a:ln w="0"/>
                <a:solidFill>
                  <a:srgbClr val="FF6666"/>
                </a:solidFill>
                <a:effectLst>
                  <a:reflection blurRad="6350" stA="53000" endA="300" endPos="35500" dir="5400000" sy="-90000" algn="bl" rotWithShape="0"/>
                </a:effectLst>
              </a:rPr>
              <a:t>#FF6666</a:t>
            </a:r>
            <a:endParaRPr lang="zh-CN" altLang="en-US" sz="4000" b="0" cap="none" spc="0" dirty="0">
              <a:ln w="0"/>
              <a:solidFill>
                <a:srgbClr val="FF6666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D5562A2-5EBF-44B9-9AE7-B36E470B445E}"/>
              </a:ext>
            </a:extLst>
          </p:cNvPr>
          <p:cNvSpPr/>
          <p:nvPr/>
        </p:nvSpPr>
        <p:spPr>
          <a:xfrm>
            <a:off x="1139868" y="2609856"/>
            <a:ext cx="234579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>
                <a:ln w="0"/>
                <a:solidFill>
                  <a:srgbClr val="FF6666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减少线框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D5116F0-7A40-43F9-B656-2A93D58C3676}"/>
              </a:ext>
            </a:extLst>
          </p:cNvPr>
          <p:cNvSpPr/>
          <p:nvPr/>
        </p:nvSpPr>
        <p:spPr>
          <a:xfrm>
            <a:off x="1139868" y="3712058"/>
            <a:ext cx="234579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>
                <a:ln w="0"/>
                <a:solidFill>
                  <a:srgbClr val="FF6666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风格可爱</a:t>
            </a:r>
          </a:p>
        </p:txBody>
      </p:sp>
    </p:spTree>
    <p:extLst>
      <p:ext uri="{BB962C8B-B14F-4D97-AF65-F5344CB8AC3E}">
        <p14:creationId xmlns:p14="http://schemas.microsoft.com/office/powerpoint/2010/main" val="52568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4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40077" y="450937"/>
            <a:ext cx="36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UI</a:t>
            </a:r>
            <a:r>
              <a:rPr lang="zh-CN" altLang="en-US" sz="24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界面设计（原型设计）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5" y="102203"/>
            <a:ext cx="809133" cy="89987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DA52EED-5FA4-4E15-9012-5A12DD0D6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68" y="1345597"/>
            <a:ext cx="3048000" cy="5410200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30BAF457-8F5A-46A7-9A73-F5E3E6C427BF}"/>
              </a:ext>
            </a:extLst>
          </p:cNvPr>
          <p:cNvSpPr/>
          <p:nvPr/>
        </p:nvSpPr>
        <p:spPr>
          <a:xfrm>
            <a:off x="4015962" y="2457450"/>
            <a:ext cx="914400" cy="461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14D22D46-71B4-4788-AB56-B57223318322}"/>
              </a:ext>
            </a:extLst>
          </p:cNvPr>
          <p:cNvSpPr/>
          <p:nvPr/>
        </p:nvSpPr>
        <p:spPr>
          <a:xfrm>
            <a:off x="4015962" y="3708058"/>
            <a:ext cx="914400" cy="461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41CB29-5F8A-4117-9B42-B37E32D3CD8E}"/>
              </a:ext>
            </a:extLst>
          </p:cNvPr>
          <p:cNvSpPr txBox="1"/>
          <p:nvPr/>
        </p:nvSpPr>
        <p:spPr>
          <a:xfrm>
            <a:off x="5143501" y="2549780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滚动海报：播放动态海报，使界面活跃起来，吸引用户注意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BBF4E8-B788-4F71-9FA9-A5A50C9E9BEA}"/>
              </a:ext>
            </a:extLst>
          </p:cNvPr>
          <p:cNvSpPr txBox="1"/>
          <p:nvPr/>
        </p:nvSpPr>
        <p:spPr>
          <a:xfrm>
            <a:off x="5143501" y="3727531"/>
            <a:ext cx="6971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功能</a:t>
            </a:r>
            <a:r>
              <a:rPr lang="en-US" altLang="zh-CN" dirty="0"/>
              <a:t>icon</a:t>
            </a:r>
            <a:r>
              <a:rPr lang="zh-CN" altLang="en-US" dirty="0"/>
              <a:t>：设计的猫头形状</a:t>
            </a:r>
            <a:r>
              <a:rPr lang="en-US" altLang="zh-CN" dirty="0"/>
              <a:t>icon</a:t>
            </a:r>
            <a:r>
              <a:rPr lang="zh-CN" altLang="en-US" dirty="0"/>
              <a:t>，符合猫咪的主题，生动活泼有趣，</a:t>
            </a:r>
            <a:endParaRPr lang="en-US" altLang="zh-CN" dirty="0"/>
          </a:p>
          <a:p>
            <a:r>
              <a:rPr lang="en-US" altLang="zh-CN" dirty="0"/>
              <a:t>                     </a:t>
            </a:r>
            <a:r>
              <a:rPr lang="zh-CN" altLang="en-US" dirty="0"/>
              <a:t>不同的猫咪表情对应不同的功能内容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E01DFD4C-A090-4622-AAB3-496DF7DACBEC}"/>
              </a:ext>
            </a:extLst>
          </p:cNvPr>
          <p:cNvSpPr/>
          <p:nvPr/>
        </p:nvSpPr>
        <p:spPr>
          <a:xfrm>
            <a:off x="4015962" y="5190116"/>
            <a:ext cx="914400" cy="461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9F3014B-167C-41A0-8463-E350CF305AA2}"/>
              </a:ext>
            </a:extLst>
          </p:cNvPr>
          <p:cNvSpPr txBox="1"/>
          <p:nvPr/>
        </p:nvSpPr>
        <p:spPr>
          <a:xfrm>
            <a:off x="5143501" y="5209589"/>
            <a:ext cx="68191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以图代字：将一些小的按钮用生动活泼有趣的</a:t>
            </a:r>
            <a:r>
              <a:rPr lang="en-US" altLang="zh-CN" dirty="0"/>
              <a:t>icon</a:t>
            </a:r>
            <a:r>
              <a:rPr lang="zh-CN" altLang="en-US" dirty="0"/>
              <a:t>代替文字，避免</a:t>
            </a:r>
            <a:endParaRPr lang="en-US" altLang="zh-CN" dirty="0"/>
          </a:p>
          <a:p>
            <a:r>
              <a:rPr lang="en-US" altLang="zh-CN" dirty="0"/>
              <a:t>                      </a:t>
            </a:r>
            <a:r>
              <a:rPr lang="zh-CN" altLang="en-US" dirty="0"/>
              <a:t>页面中出现太多文字，使用内容贴切的</a:t>
            </a:r>
            <a:r>
              <a:rPr lang="en-US" altLang="zh-CN" dirty="0"/>
              <a:t>icon</a:t>
            </a:r>
            <a:r>
              <a:rPr lang="zh-CN" altLang="en-US" dirty="0"/>
              <a:t>也更能表达</a:t>
            </a:r>
            <a:endParaRPr lang="en-US" altLang="zh-CN" dirty="0"/>
          </a:p>
          <a:p>
            <a:r>
              <a:rPr lang="en-US" altLang="zh-CN" dirty="0"/>
              <a:t>                      </a:t>
            </a:r>
            <a:r>
              <a:rPr lang="zh-CN" altLang="en-US" dirty="0"/>
              <a:t>想要传达的内容</a:t>
            </a:r>
          </a:p>
        </p:txBody>
      </p:sp>
    </p:spTree>
    <p:extLst>
      <p:ext uri="{BB962C8B-B14F-4D97-AF65-F5344CB8AC3E}">
        <p14:creationId xmlns:p14="http://schemas.microsoft.com/office/powerpoint/2010/main" val="129045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40077" y="450937"/>
            <a:ext cx="36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UI</a:t>
            </a:r>
            <a:r>
              <a:rPr lang="zh-CN" altLang="en-US" sz="24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界面设计（原型设计）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5" y="102203"/>
            <a:ext cx="809133" cy="89987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DA52EED-5FA4-4E15-9012-5A12DD0D6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68" y="1345597"/>
            <a:ext cx="3048000" cy="5410200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30BAF457-8F5A-46A7-9A73-F5E3E6C427BF}"/>
              </a:ext>
            </a:extLst>
          </p:cNvPr>
          <p:cNvSpPr/>
          <p:nvPr/>
        </p:nvSpPr>
        <p:spPr>
          <a:xfrm>
            <a:off x="4015962" y="1957393"/>
            <a:ext cx="914400" cy="461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14D22D46-71B4-4788-AB56-B57223318322}"/>
              </a:ext>
            </a:extLst>
          </p:cNvPr>
          <p:cNvSpPr/>
          <p:nvPr/>
        </p:nvSpPr>
        <p:spPr>
          <a:xfrm>
            <a:off x="4015962" y="2470931"/>
            <a:ext cx="914400" cy="461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41CB29-5F8A-4117-9B42-B37E32D3CD8E}"/>
              </a:ext>
            </a:extLst>
          </p:cNvPr>
          <p:cNvSpPr txBox="1"/>
          <p:nvPr/>
        </p:nvSpPr>
        <p:spPr>
          <a:xfrm>
            <a:off x="5143501" y="2049723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切换按钮：同类同级别的页面采用切换条的形式进行页面间的转换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BBF4E8-B788-4F71-9FA9-A5A50C9E9BEA}"/>
              </a:ext>
            </a:extLst>
          </p:cNvPr>
          <p:cNvSpPr txBox="1"/>
          <p:nvPr/>
        </p:nvSpPr>
        <p:spPr>
          <a:xfrm>
            <a:off x="5143501" y="2490404"/>
            <a:ext cx="7109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下拉框：将筛选条件的选项内容隐藏在下拉框中，点击选择时才展开</a:t>
            </a:r>
            <a:endParaRPr lang="en-US" altLang="zh-CN" dirty="0"/>
          </a:p>
          <a:p>
            <a:r>
              <a:rPr lang="en-US" altLang="zh-CN" dirty="0"/>
              <a:t>                  </a:t>
            </a:r>
            <a:r>
              <a:rPr lang="zh-CN" altLang="en-US" dirty="0"/>
              <a:t>，节省空间又条理清晰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E01DFD4C-A090-4622-AAB3-496DF7DACBEC}"/>
              </a:ext>
            </a:extLst>
          </p:cNvPr>
          <p:cNvSpPr/>
          <p:nvPr/>
        </p:nvSpPr>
        <p:spPr>
          <a:xfrm>
            <a:off x="4042856" y="4329508"/>
            <a:ext cx="914400" cy="461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9F3014B-167C-41A0-8463-E350CF305AA2}"/>
              </a:ext>
            </a:extLst>
          </p:cNvPr>
          <p:cNvSpPr txBox="1"/>
          <p:nvPr/>
        </p:nvSpPr>
        <p:spPr>
          <a:xfrm>
            <a:off x="5170395" y="4348981"/>
            <a:ext cx="7002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图片展示的大小、排列顺序，遵循现在</a:t>
            </a:r>
            <a:r>
              <a:rPr lang="en-US" altLang="zh-CN" dirty="0"/>
              <a:t>app</a:t>
            </a:r>
            <a:r>
              <a:rPr lang="zh-CN" altLang="en-US" dirty="0"/>
              <a:t>流行的排列方式，以一行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张图片为佳</a:t>
            </a:r>
          </a:p>
        </p:txBody>
      </p:sp>
    </p:spTree>
    <p:extLst>
      <p:ext uri="{BB962C8B-B14F-4D97-AF65-F5344CB8AC3E}">
        <p14:creationId xmlns:p14="http://schemas.microsoft.com/office/powerpoint/2010/main" val="295415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40077" y="450937"/>
            <a:ext cx="36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UI</a:t>
            </a:r>
            <a:r>
              <a:rPr lang="zh-CN" altLang="en-US" sz="24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界面设计（原型设计）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5" y="102203"/>
            <a:ext cx="809133" cy="89987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DA52EED-5FA4-4E15-9012-5A12DD0D6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68" y="1345597"/>
            <a:ext cx="3048000" cy="5410200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30BAF457-8F5A-46A7-9A73-F5E3E6C427BF}"/>
              </a:ext>
            </a:extLst>
          </p:cNvPr>
          <p:cNvSpPr/>
          <p:nvPr/>
        </p:nvSpPr>
        <p:spPr>
          <a:xfrm>
            <a:off x="4015962" y="1957393"/>
            <a:ext cx="914400" cy="461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14D22D46-71B4-4788-AB56-B57223318322}"/>
              </a:ext>
            </a:extLst>
          </p:cNvPr>
          <p:cNvSpPr/>
          <p:nvPr/>
        </p:nvSpPr>
        <p:spPr>
          <a:xfrm>
            <a:off x="2281295" y="3049152"/>
            <a:ext cx="914400" cy="461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41CB29-5F8A-4117-9B42-B37E32D3CD8E}"/>
              </a:ext>
            </a:extLst>
          </p:cNvPr>
          <p:cNvSpPr txBox="1"/>
          <p:nvPr/>
        </p:nvSpPr>
        <p:spPr>
          <a:xfrm>
            <a:off x="5143501" y="204972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背景墙：用户可以自行设置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BBF4E8-B788-4F71-9FA9-A5A50C9E9BEA}"/>
              </a:ext>
            </a:extLst>
          </p:cNvPr>
          <p:cNvSpPr txBox="1"/>
          <p:nvPr/>
        </p:nvSpPr>
        <p:spPr>
          <a:xfrm>
            <a:off x="3408834" y="3068625"/>
            <a:ext cx="8820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头像：采用分割的形式，上半部分在背景墙，下半部分在下面，使布局不会太死板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E01DFD4C-A090-4622-AAB3-496DF7DACBEC}"/>
              </a:ext>
            </a:extLst>
          </p:cNvPr>
          <p:cNvSpPr/>
          <p:nvPr/>
        </p:nvSpPr>
        <p:spPr>
          <a:xfrm>
            <a:off x="2590580" y="4652236"/>
            <a:ext cx="914400" cy="461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9F3014B-167C-41A0-8463-E350CF305AA2}"/>
              </a:ext>
            </a:extLst>
          </p:cNvPr>
          <p:cNvSpPr txBox="1"/>
          <p:nvPr/>
        </p:nvSpPr>
        <p:spPr>
          <a:xfrm>
            <a:off x="3718119" y="4671709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每个功能都有对应的小</a:t>
            </a:r>
            <a:r>
              <a:rPr lang="en-US" altLang="zh-CN" dirty="0"/>
              <a:t>logo</a:t>
            </a:r>
            <a:r>
              <a:rPr lang="zh-CN" altLang="en-US" dirty="0"/>
              <a:t>，尽量减少线条</a:t>
            </a:r>
          </a:p>
        </p:txBody>
      </p:sp>
    </p:spTree>
    <p:extLst>
      <p:ext uri="{BB962C8B-B14F-4D97-AF65-F5344CB8AC3E}">
        <p14:creationId xmlns:p14="http://schemas.microsoft.com/office/powerpoint/2010/main" val="363063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40077" y="450937"/>
            <a:ext cx="36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UI</a:t>
            </a:r>
            <a:r>
              <a:rPr lang="zh-CN" altLang="en-US" sz="24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界面设计（原型设计）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5" y="102203"/>
            <a:ext cx="809133" cy="89987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DA52EED-5FA4-4E15-9012-5A12DD0D6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68" y="1345597"/>
            <a:ext cx="3048000" cy="5410200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14D22D46-71B4-4788-AB56-B57223318322}"/>
              </a:ext>
            </a:extLst>
          </p:cNvPr>
          <p:cNvSpPr/>
          <p:nvPr/>
        </p:nvSpPr>
        <p:spPr>
          <a:xfrm>
            <a:off x="4244561" y="2981917"/>
            <a:ext cx="914400" cy="461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BBF4E8-B788-4F71-9FA9-A5A50C9E9BEA}"/>
              </a:ext>
            </a:extLst>
          </p:cNvPr>
          <p:cNvSpPr txBox="1"/>
          <p:nvPr/>
        </p:nvSpPr>
        <p:spPr>
          <a:xfrm>
            <a:off x="5372100" y="3001390"/>
            <a:ext cx="6809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功能</a:t>
            </a:r>
            <a:r>
              <a:rPr lang="en-US" altLang="zh-CN" dirty="0"/>
              <a:t>icon</a:t>
            </a:r>
            <a:r>
              <a:rPr lang="zh-CN" altLang="en-US" dirty="0"/>
              <a:t>选取能够表现功能内容的图案，使用户对每个功能点有个</a:t>
            </a:r>
            <a:endParaRPr lang="en-US" altLang="zh-CN" dirty="0"/>
          </a:p>
          <a:p>
            <a:r>
              <a:rPr lang="zh-CN" altLang="en-US" dirty="0"/>
              <a:t>最直观的了解，选取不同的颜色，五彩缤纷，画面活跃</a:t>
            </a:r>
          </a:p>
        </p:txBody>
      </p:sp>
    </p:spTree>
    <p:extLst>
      <p:ext uri="{BB962C8B-B14F-4D97-AF65-F5344CB8AC3E}">
        <p14:creationId xmlns:p14="http://schemas.microsoft.com/office/powerpoint/2010/main" val="20838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240077" y="450937"/>
            <a:ext cx="36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UI</a:t>
            </a:r>
            <a:r>
              <a:rPr lang="zh-CN" altLang="en-US" sz="2400" b="1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亮点：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1139868" y="1002080"/>
            <a:ext cx="3732757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5" y="102203"/>
            <a:ext cx="809133" cy="8998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50" y="1382541"/>
            <a:ext cx="1626948" cy="17428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352" y="3089556"/>
            <a:ext cx="1728548" cy="16844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7" y="4774008"/>
            <a:ext cx="1998075" cy="171542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14876AE-5B73-49FA-A298-19923733DCC2}"/>
              </a:ext>
            </a:extLst>
          </p:cNvPr>
          <p:cNvSpPr txBox="1"/>
          <p:nvPr/>
        </p:nvSpPr>
        <p:spPr>
          <a:xfrm>
            <a:off x="2610937" y="1900018"/>
            <a:ext cx="40084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1.</a:t>
            </a:r>
            <a:r>
              <a:rPr lang="zh-CN" altLang="en-US" sz="4000" dirty="0"/>
              <a:t>自行设计的</a:t>
            </a:r>
            <a:r>
              <a:rPr lang="en-US" altLang="zh-CN" sz="4000" dirty="0"/>
              <a:t>icon</a:t>
            </a:r>
            <a:endParaRPr lang="zh-CN" altLang="en-US" sz="4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4B54CB-2DDE-4718-86A9-261C87FFCE84}"/>
              </a:ext>
            </a:extLst>
          </p:cNvPr>
          <p:cNvSpPr txBox="1"/>
          <p:nvPr/>
        </p:nvSpPr>
        <p:spPr>
          <a:xfrm>
            <a:off x="4106371" y="3652615"/>
            <a:ext cx="4677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2.</a:t>
            </a:r>
            <a:r>
              <a:rPr lang="zh-CN" altLang="en-US" sz="4000" dirty="0"/>
              <a:t>参考</a:t>
            </a:r>
            <a:r>
              <a:rPr lang="zh-CN" altLang="en-US" sz="4000" dirty="0">
                <a:hlinkClick r:id="rId7" action="ppaction://hlinksldjump"/>
              </a:rPr>
              <a:t>色彩搭配法则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DC329A-59BA-441F-AEB9-B5CC6A962F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1581" y="1165506"/>
            <a:ext cx="3743325" cy="19240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F05E30F-E67B-47B0-8259-28D91F03C170}"/>
              </a:ext>
            </a:extLst>
          </p:cNvPr>
          <p:cNvSpPr txBox="1"/>
          <p:nvPr/>
        </p:nvSpPr>
        <p:spPr>
          <a:xfrm>
            <a:off x="2610937" y="5405212"/>
            <a:ext cx="2626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3.</a:t>
            </a:r>
            <a:r>
              <a:rPr lang="zh-CN" altLang="en-US" sz="4000" dirty="0"/>
              <a:t>风格可爱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AAF45E-76C6-4EFB-A2BE-84102119CF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4500" y="5284055"/>
            <a:ext cx="1347081" cy="13111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453454-D899-4E32-90B0-19D7735E70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9104" y="4839992"/>
            <a:ext cx="18383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0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5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3964C"/>
      </a:accent1>
      <a:accent2>
        <a:srgbClr val="80C688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</TotalTime>
  <Words>1168</Words>
  <Application>Microsoft Office PowerPoint</Application>
  <PresentationFormat>宽屏</PresentationFormat>
  <Paragraphs>155</Paragraphs>
  <Slides>27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Gill Sans</vt:lpstr>
      <vt:lpstr>Lato Regular</vt:lpstr>
      <vt:lpstr>方正兰亭超细黑简体</vt:lpstr>
      <vt:lpstr>方正清刻本悦宋简体</vt:lpstr>
      <vt:lpstr>宋体</vt:lpstr>
      <vt:lpstr>微软雅黑</vt:lpstr>
      <vt:lpstr>微软雅黑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ChenYulin</cp:lastModifiedBy>
  <cp:revision>99</cp:revision>
  <dcterms:created xsi:type="dcterms:W3CDTF">2017-06-26T13:27:12Z</dcterms:created>
  <dcterms:modified xsi:type="dcterms:W3CDTF">2017-11-22T01:23:46Z</dcterms:modified>
</cp:coreProperties>
</file>